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738" r:id="rId2"/>
    <p:sldId id="765" r:id="rId3"/>
    <p:sldId id="766" r:id="rId4"/>
    <p:sldId id="767" r:id="rId5"/>
    <p:sldId id="710" r:id="rId6"/>
    <p:sldId id="712" r:id="rId7"/>
    <p:sldId id="711" r:id="rId8"/>
    <p:sldId id="713" r:id="rId9"/>
    <p:sldId id="763" r:id="rId10"/>
    <p:sldId id="764" r:id="rId11"/>
    <p:sldId id="768" r:id="rId12"/>
    <p:sldId id="739" r:id="rId13"/>
    <p:sldId id="740" r:id="rId14"/>
    <p:sldId id="741" r:id="rId15"/>
    <p:sldId id="769" r:id="rId16"/>
    <p:sldId id="714" r:id="rId17"/>
    <p:sldId id="716" r:id="rId18"/>
    <p:sldId id="715" r:id="rId19"/>
    <p:sldId id="717" r:id="rId20"/>
    <p:sldId id="719" r:id="rId21"/>
    <p:sldId id="721" r:id="rId22"/>
    <p:sldId id="720" r:id="rId23"/>
    <p:sldId id="722" r:id="rId24"/>
    <p:sldId id="770" r:id="rId25"/>
    <p:sldId id="723" r:id="rId26"/>
    <p:sldId id="724" r:id="rId27"/>
    <p:sldId id="742" r:id="rId28"/>
    <p:sldId id="743" r:id="rId29"/>
    <p:sldId id="744" r:id="rId30"/>
    <p:sldId id="745" r:id="rId31"/>
    <p:sldId id="746" r:id="rId32"/>
    <p:sldId id="747" r:id="rId33"/>
    <p:sldId id="748" r:id="rId34"/>
    <p:sldId id="749" r:id="rId35"/>
    <p:sldId id="750" r:id="rId36"/>
    <p:sldId id="751" r:id="rId37"/>
    <p:sldId id="755" r:id="rId38"/>
    <p:sldId id="756" r:id="rId39"/>
    <p:sldId id="757" r:id="rId40"/>
    <p:sldId id="758" r:id="rId41"/>
    <p:sldId id="759" r:id="rId42"/>
    <p:sldId id="760" r:id="rId43"/>
    <p:sldId id="775" r:id="rId44"/>
    <p:sldId id="776" r:id="rId45"/>
    <p:sldId id="774" r:id="rId46"/>
    <p:sldId id="771" r:id="rId47"/>
    <p:sldId id="772" r:id="rId48"/>
    <p:sldId id="773" r:id="rId49"/>
  </p:sldIdLst>
  <p:sldSz cx="9144000" cy="6858000" type="screen4x3"/>
  <p:notesSz cx="6781800" cy="9918700"/>
  <p:defaultTextStyle>
    <a:defPPr>
      <a:defRPr lang="de-DE"/>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ctr" rtl="0" fontAlgn="base">
      <a:spcBef>
        <a:spcPct val="0"/>
      </a:spcBef>
      <a:spcAft>
        <a:spcPct val="0"/>
      </a:spcAft>
      <a:defRPr sz="1200" kern="1200">
        <a:solidFill>
          <a:schemeClr val="tx1"/>
        </a:solidFill>
        <a:latin typeface="Arial" charset="0"/>
        <a:ea typeface="+mn-ea"/>
        <a:cs typeface="Arial" charset="0"/>
      </a:defRPr>
    </a:lvl2pPr>
    <a:lvl3pPr marL="914400" algn="ctr" rtl="0" fontAlgn="base">
      <a:spcBef>
        <a:spcPct val="0"/>
      </a:spcBef>
      <a:spcAft>
        <a:spcPct val="0"/>
      </a:spcAft>
      <a:defRPr sz="1200" kern="1200">
        <a:solidFill>
          <a:schemeClr val="tx1"/>
        </a:solidFill>
        <a:latin typeface="Arial" charset="0"/>
        <a:ea typeface="+mn-ea"/>
        <a:cs typeface="Arial" charset="0"/>
      </a:defRPr>
    </a:lvl3pPr>
    <a:lvl4pPr marL="1371600" algn="ctr" rtl="0" fontAlgn="base">
      <a:spcBef>
        <a:spcPct val="0"/>
      </a:spcBef>
      <a:spcAft>
        <a:spcPct val="0"/>
      </a:spcAft>
      <a:defRPr sz="1200" kern="1200">
        <a:solidFill>
          <a:schemeClr val="tx1"/>
        </a:solidFill>
        <a:latin typeface="Arial" charset="0"/>
        <a:ea typeface="+mn-ea"/>
        <a:cs typeface="Arial" charset="0"/>
      </a:defRPr>
    </a:lvl4pPr>
    <a:lvl5pPr marL="1828800" algn="ctr"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FFCC99"/>
    <a:srgbClr val="0000CC"/>
    <a:srgbClr val="CC9900"/>
    <a:srgbClr val="FFCC66"/>
    <a:srgbClr val="FF0701"/>
    <a:srgbClr val="3333CC"/>
    <a:srgbClr val="52B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0154" autoAdjust="0"/>
  </p:normalViewPr>
  <p:slideViewPr>
    <p:cSldViewPr>
      <p:cViewPr>
        <p:scale>
          <a:sx n="75" d="100"/>
          <a:sy n="75" d="100"/>
        </p:scale>
        <p:origin x="-13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8.wmf"/><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5" Type="http://schemas.openxmlformats.org/officeDocument/2006/relationships/image" Target="../media/image35.wmf"/><Relationship Id="rId4" Type="http://schemas.openxmlformats.org/officeDocument/2006/relationships/image" Target="../media/image34.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8.wmf"/><Relationship Id="rId5" Type="http://schemas.openxmlformats.org/officeDocument/2006/relationships/image" Target="../media/image44.wmf"/><Relationship Id="rId4" Type="http://schemas.openxmlformats.org/officeDocument/2006/relationships/image" Target="../media/image4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4" Type="http://schemas.openxmlformats.org/officeDocument/2006/relationships/image" Target="../media/image56.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image" Target="../media/image64.wmf"/><Relationship Id="rId7" Type="http://schemas.openxmlformats.org/officeDocument/2006/relationships/image" Target="../media/image68.wmf"/><Relationship Id="rId2" Type="http://schemas.openxmlformats.org/officeDocument/2006/relationships/image" Target="../media/image63.wmf"/><Relationship Id="rId1" Type="http://schemas.openxmlformats.org/officeDocument/2006/relationships/image" Target="../media/image62.wmf"/><Relationship Id="rId6" Type="http://schemas.openxmlformats.org/officeDocument/2006/relationships/image" Target="../media/image67.wmf"/><Relationship Id="rId5" Type="http://schemas.openxmlformats.org/officeDocument/2006/relationships/image" Target="../media/image66.wmf"/><Relationship Id="rId4" Type="http://schemas.openxmlformats.org/officeDocument/2006/relationships/image" Target="../media/image65.wmf"/><Relationship Id="rId9" Type="http://schemas.openxmlformats.org/officeDocument/2006/relationships/image" Target="../media/image70.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72.wmf"/><Relationship Id="rId1" Type="http://schemas.openxmlformats.org/officeDocument/2006/relationships/image" Target="../media/image7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9.wmf"/><Relationship Id="rId4"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de-DE"/>
          </a:p>
        </p:txBody>
      </p:sp>
      <p:sp>
        <p:nvSpPr>
          <p:cNvPr id="132099" name="Rectangle 3"/>
          <p:cNvSpPr>
            <a:spLocks noGrp="1" noChangeArrowheads="1"/>
          </p:cNvSpPr>
          <p:nvPr>
            <p:ph type="dt" sz="quarter"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de-DE"/>
          </a:p>
        </p:txBody>
      </p:sp>
      <p:sp>
        <p:nvSpPr>
          <p:cNvPr id="132100" name="Rectangle 4"/>
          <p:cNvSpPr>
            <a:spLocks noGrp="1" noChangeArrowheads="1"/>
          </p:cNvSpPr>
          <p:nvPr>
            <p:ph type="ftr" sz="quarter" idx="2"/>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de-DE"/>
          </a:p>
        </p:txBody>
      </p:sp>
      <p:sp>
        <p:nvSpPr>
          <p:cNvPr id="132101" name="Rectangle 5"/>
          <p:cNvSpPr>
            <a:spLocks noGrp="1" noChangeArrowheads="1"/>
          </p:cNvSpPr>
          <p:nvPr>
            <p:ph type="sldNum" sz="quarter" idx="3"/>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5A8AB54-7787-4AC4-BDC4-86C8883C3FFB}" type="slidenum">
              <a:rPr lang="en-US" altLang="de-DE"/>
              <a:pPr>
                <a:defRPr/>
              </a:pPr>
              <a:t>‹Nr.›</a:t>
            </a:fld>
            <a:endParaRPr lang="en-US" altLang="de-DE"/>
          </a:p>
        </p:txBody>
      </p:sp>
    </p:spTree>
    <p:extLst>
      <p:ext uri="{BB962C8B-B14F-4D97-AF65-F5344CB8AC3E}">
        <p14:creationId xmlns:p14="http://schemas.microsoft.com/office/powerpoint/2010/main" val="20645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de-DE" altLang="de-DE"/>
          </a:p>
        </p:txBody>
      </p:sp>
      <p:sp>
        <p:nvSpPr>
          <p:cNvPr id="307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de-DE" altLang="de-DE"/>
          </a:p>
        </p:txBody>
      </p:sp>
      <p:sp>
        <p:nvSpPr>
          <p:cNvPr id="5427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de-DE" altLang="de-DE"/>
          </a:p>
        </p:txBody>
      </p:sp>
      <p:sp>
        <p:nvSpPr>
          <p:cNvPr id="307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29CEF06C-B910-4FAD-A5E6-775894F8EE33}" type="slidenum">
              <a:rPr lang="de-DE" altLang="de-DE"/>
              <a:pPr>
                <a:defRPr/>
              </a:pPr>
              <a:t>‹Nr.›</a:t>
            </a:fld>
            <a:endParaRPr lang="de-DE" altLang="de-DE"/>
          </a:p>
        </p:txBody>
      </p:sp>
    </p:spTree>
    <p:extLst>
      <p:ext uri="{BB962C8B-B14F-4D97-AF65-F5344CB8AC3E}">
        <p14:creationId xmlns:p14="http://schemas.microsoft.com/office/powerpoint/2010/main" val="602598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a:t>
            </a:fld>
            <a:endParaRPr lang="de-DE" alt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12</a:t>
            </a:fld>
            <a:endParaRPr lang="de-DE" alt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13</a:t>
            </a:fld>
            <a:endParaRPr lang="de-DE" alt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14</a:t>
            </a:fld>
            <a:endParaRPr lang="de-DE" alt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16</a:t>
            </a:fld>
            <a:endParaRPr lang="de-DE" alt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17</a:t>
            </a:fld>
            <a:endParaRPr lang="de-DE" alt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18</a:t>
            </a:fld>
            <a:endParaRPr lang="de-DE" alt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19</a:t>
            </a:fld>
            <a:endParaRPr lang="de-DE" alt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20</a:t>
            </a:fld>
            <a:endParaRPr lang="de-DE" altLang="de-D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21</a:t>
            </a:fld>
            <a:endParaRPr lang="de-DE" alt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22</a:t>
            </a:fld>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a:t>
            </a:fld>
            <a:endParaRPr lang="de-DE" alt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23</a:t>
            </a:fld>
            <a:endParaRPr lang="de-DE" altLang="de-D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24</a:t>
            </a:fld>
            <a:endParaRPr lang="de-DE" alt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25</a:t>
            </a:fld>
            <a:endParaRPr lang="de-DE" alt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26</a:t>
            </a:fld>
            <a:endParaRPr lang="de-DE" alt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27</a:t>
            </a:fld>
            <a:endParaRPr lang="de-DE" altLang="de-DE"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28</a:t>
            </a:fld>
            <a:endParaRPr lang="de-DE" altLang="de-D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29</a:t>
            </a:fld>
            <a:endParaRPr lang="de-DE" altLang="de-D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30</a:t>
            </a:fld>
            <a:endParaRPr lang="de-DE" altLang="de-DE"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31</a:t>
            </a:fld>
            <a:endParaRPr lang="de-DE" altLang="de-D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32</a:t>
            </a:fld>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5</a:t>
            </a:fld>
            <a:endParaRPr lang="de-DE" altLang="de-DE"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33</a:t>
            </a:fld>
            <a:endParaRPr lang="de-DE" altLang="de-DE"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34</a:t>
            </a:fld>
            <a:endParaRPr lang="de-DE" altLang="de-DE"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35</a:t>
            </a:fld>
            <a:endParaRPr lang="de-DE" altLang="de-DE"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36</a:t>
            </a:fld>
            <a:endParaRPr lang="de-DE" altLang="de-DE"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37</a:t>
            </a:fld>
            <a:endParaRPr lang="de-DE" altLang="de-DE"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38</a:t>
            </a:fld>
            <a:endParaRPr lang="de-DE" altLang="de-DE"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39</a:t>
            </a:fld>
            <a:endParaRPr lang="de-DE" altLang="de-DE"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40</a:t>
            </a:fld>
            <a:endParaRPr lang="de-DE" altLang="de-DE"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41</a:t>
            </a:fld>
            <a:endParaRPr lang="de-DE" altLang="de-DE"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42</a:t>
            </a:fld>
            <a:endParaRPr lang="de-DE"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6</a:t>
            </a:fld>
            <a:endParaRPr lang="de-DE" altLang="de-DE"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43</a:t>
            </a:fld>
            <a:endParaRPr lang="de-DE" altLang="de-DE"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44</a:t>
            </a:fld>
            <a:endParaRPr lang="de-DE" altLang="de-DE"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45</a:t>
            </a:fld>
            <a:endParaRPr lang="de-DE" altLang="de-DE"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46</a:t>
            </a:fld>
            <a:endParaRPr lang="de-DE" altLang="de-DE"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47</a:t>
            </a:fld>
            <a:endParaRPr lang="de-DE" altLang="de-DE"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48</a:t>
            </a:fld>
            <a:endParaRPr lang="de-DE" alt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7</a:t>
            </a:fld>
            <a:endParaRPr lang="de-DE" alt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8</a:t>
            </a:fld>
            <a:endParaRPr lang="de-DE" alt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9</a:t>
            </a:fld>
            <a:endParaRPr lang="de-DE" alt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10</a:t>
            </a:fld>
            <a:endParaRPr lang="de-DE" alt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11</a:t>
            </a:fld>
            <a:endParaRPr lang="de-DE" alt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73917EFD-3C9F-4F81-B760-9000E55AF854}" type="slidenum">
              <a:rPr lang="de-DE" altLang="de-DE"/>
              <a:pPr>
                <a:defRPr/>
              </a:pPr>
              <a:t>‹Nr.›</a:t>
            </a:fld>
            <a:endParaRPr lang="de-DE" altLang="de-DE"/>
          </a:p>
        </p:txBody>
      </p:sp>
    </p:spTree>
    <p:extLst>
      <p:ext uri="{BB962C8B-B14F-4D97-AF65-F5344CB8AC3E}">
        <p14:creationId xmlns:p14="http://schemas.microsoft.com/office/powerpoint/2010/main" val="3005611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CF7F6EFC-FC9D-4D19-8849-5E2A1F716224}" type="slidenum">
              <a:rPr lang="de-DE" altLang="de-DE"/>
              <a:pPr>
                <a:defRPr/>
              </a:pPr>
              <a:t>‹Nr.›</a:t>
            </a:fld>
            <a:endParaRPr lang="de-DE" altLang="de-DE"/>
          </a:p>
        </p:txBody>
      </p:sp>
    </p:spTree>
    <p:extLst>
      <p:ext uri="{BB962C8B-B14F-4D97-AF65-F5344CB8AC3E}">
        <p14:creationId xmlns:p14="http://schemas.microsoft.com/office/powerpoint/2010/main" val="18197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30175"/>
            <a:ext cx="2057400" cy="65389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30175"/>
            <a:ext cx="6019800" cy="6538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4D01833A-3B55-4D9B-B178-5451B2B2B1D0}" type="slidenum">
              <a:rPr lang="de-DE" altLang="de-DE"/>
              <a:pPr>
                <a:defRPr/>
              </a:pPr>
              <a:t>‹Nr.›</a:t>
            </a:fld>
            <a:endParaRPr lang="de-DE" altLang="de-DE"/>
          </a:p>
        </p:txBody>
      </p:sp>
    </p:spTree>
    <p:extLst>
      <p:ext uri="{BB962C8B-B14F-4D97-AF65-F5344CB8AC3E}">
        <p14:creationId xmlns:p14="http://schemas.microsoft.com/office/powerpoint/2010/main" val="213143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EED81A54-E60C-4E03-A5C6-08FAFB55BF65}" type="slidenum">
              <a:rPr lang="de-DE" altLang="de-DE"/>
              <a:pPr>
                <a:defRPr/>
              </a:pPr>
              <a:t>‹Nr.›</a:t>
            </a:fld>
            <a:endParaRPr lang="de-DE" altLang="de-DE"/>
          </a:p>
        </p:txBody>
      </p:sp>
    </p:spTree>
    <p:extLst>
      <p:ext uri="{BB962C8B-B14F-4D97-AF65-F5344CB8AC3E}">
        <p14:creationId xmlns:p14="http://schemas.microsoft.com/office/powerpoint/2010/main" val="116372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6"/>
          <p:cNvSpPr>
            <a:spLocks noGrp="1" noChangeArrowheads="1"/>
          </p:cNvSpPr>
          <p:nvPr>
            <p:ph type="sldNum" sz="quarter" idx="10"/>
          </p:nvPr>
        </p:nvSpPr>
        <p:spPr>
          <a:ln/>
        </p:spPr>
        <p:txBody>
          <a:bodyPr/>
          <a:lstStyle>
            <a:lvl1pPr>
              <a:defRPr/>
            </a:lvl1pPr>
          </a:lstStyle>
          <a:p>
            <a:pPr>
              <a:defRPr/>
            </a:pPr>
            <a:fld id="{01ABB0D5-BA17-432A-A083-5E9EB101FCD3}" type="slidenum">
              <a:rPr lang="de-DE" altLang="de-DE"/>
              <a:pPr>
                <a:defRPr/>
              </a:pPr>
              <a:t>‹Nr.›</a:t>
            </a:fld>
            <a:endParaRPr lang="de-DE" altLang="de-DE"/>
          </a:p>
        </p:txBody>
      </p:sp>
    </p:spTree>
    <p:extLst>
      <p:ext uri="{BB962C8B-B14F-4D97-AF65-F5344CB8AC3E}">
        <p14:creationId xmlns:p14="http://schemas.microsoft.com/office/powerpoint/2010/main" val="397224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pPr>
              <a:defRPr/>
            </a:pPr>
            <a:fld id="{0F75F677-3C58-4D96-988C-15361F3C177C}" type="slidenum">
              <a:rPr lang="de-DE" altLang="de-DE"/>
              <a:pPr>
                <a:defRPr/>
              </a:pPr>
              <a:t>‹Nr.›</a:t>
            </a:fld>
            <a:endParaRPr lang="de-DE" altLang="de-DE"/>
          </a:p>
        </p:txBody>
      </p:sp>
    </p:spTree>
    <p:extLst>
      <p:ext uri="{BB962C8B-B14F-4D97-AF65-F5344CB8AC3E}">
        <p14:creationId xmlns:p14="http://schemas.microsoft.com/office/powerpoint/2010/main" val="6780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pPr>
              <a:defRPr/>
            </a:pPr>
            <a:fld id="{0764C323-AEB0-4F88-A9A5-750A8368DF83}" type="slidenum">
              <a:rPr lang="de-DE" altLang="de-DE"/>
              <a:pPr>
                <a:defRPr/>
              </a:pPr>
              <a:t>‹Nr.›</a:t>
            </a:fld>
            <a:endParaRPr lang="de-DE" altLang="de-DE"/>
          </a:p>
        </p:txBody>
      </p:sp>
    </p:spTree>
    <p:extLst>
      <p:ext uri="{BB962C8B-B14F-4D97-AF65-F5344CB8AC3E}">
        <p14:creationId xmlns:p14="http://schemas.microsoft.com/office/powerpoint/2010/main" val="1176284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pPr>
              <a:defRPr/>
            </a:pPr>
            <a:fld id="{281D9343-E757-473A-B365-895B83CA8D9D}" type="slidenum">
              <a:rPr lang="de-DE" altLang="de-DE"/>
              <a:pPr>
                <a:defRPr/>
              </a:pPr>
              <a:t>‹Nr.›</a:t>
            </a:fld>
            <a:endParaRPr lang="de-DE" altLang="de-DE"/>
          </a:p>
        </p:txBody>
      </p:sp>
    </p:spTree>
    <p:extLst>
      <p:ext uri="{BB962C8B-B14F-4D97-AF65-F5344CB8AC3E}">
        <p14:creationId xmlns:p14="http://schemas.microsoft.com/office/powerpoint/2010/main" val="24231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DD45B8-53DB-4219-A026-0A728A62226B}" type="slidenum">
              <a:rPr lang="de-DE" altLang="de-DE"/>
              <a:pPr>
                <a:defRPr/>
              </a:pPr>
              <a:t>‹Nr.›</a:t>
            </a:fld>
            <a:endParaRPr lang="de-DE" altLang="de-DE"/>
          </a:p>
        </p:txBody>
      </p:sp>
    </p:spTree>
    <p:extLst>
      <p:ext uri="{BB962C8B-B14F-4D97-AF65-F5344CB8AC3E}">
        <p14:creationId xmlns:p14="http://schemas.microsoft.com/office/powerpoint/2010/main" val="3417541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3AA39BF1-67B1-444F-97F9-F113A91F134C}" type="slidenum">
              <a:rPr lang="de-DE" altLang="de-DE"/>
              <a:pPr>
                <a:defRPr/>
              </a:pPr>
              <a:t>‹Nr.›</a:t>
            </a:fld>
            <a:endParaRPr lang="de-DE" altLang="de-DE"/>
          </a:p>
        </p:txBody>
      </p:sp>
    </p:spTree>
    <p:extLst>
      <p:ext uri="{BB962C8B-B14F-4D97-AF65-F5344CB8AC3E}">
        <p14:creationId xmlns:p14="http://schemas.microsoft.com/office/powerpoint/2010/main" val="15722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4BE3BA4C-3508-49A6-A43E-A45DAA04756B}" type="slidenum">
              <a:rPr lang="de-DE" altLang="de-DE"/>
              <a:pPr>
                <a:defRPr/>
              </a:pPr>
              <a:t>‹Nr.›</a:t>
            </a:fld>
            <a:endParaRPr lang="de-DE" altLang="de-DE"/>
          </a:p>
        </p:txBody>
      </p:sp>
    </p:spTree>
    <p:extLst>
      <p:ext uri="{BB962C8B-B14F-4D97-AF65-F5344CB8AC3E}">
        <p14:creationId xmlns:p14="http://schemas.microsoft.com/office/powerpoint/2010/main" val="140671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6813550"/>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7" name="Rectangle 8"/>
          <p:cNvSpPr>
            <a:spLocks noChangeArrowheads="1"/>
          </p:cNvSpPr>
          <p:nvPr/>
        </p:nvSpPr>
        <p:spPr bwMode="auto">
          <a:xfrm>
            <a:off x="0" y="0"/>
            <a:ext cx="9144000" cy="11588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8" name="Rectangle 2"/>
          <p:cNvSpPr>
            <a:spLocks noGrp="1" noChangeArrowheads="1"/>
          </p:cNvSpPr>
          <p:nvPr>
            <p:ph type="title"/>
          </p:nvPr>
        </p:nvSpPr>
        <p:spPr bwMode="auto">
          <a:xfrm>
            <a:off x="1187450" y="130175"/>
            <a:ext cx="74993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9" name="Rectangle 3"/>
          <p:cNvSpPr>
            <a:spLocks noGrp="1" noChangeArrowheads="1"/>
          </p:cNvSpPr>
          <p:nvPr>
            <p:ph type="body" idx="1"/>
          </p:nvPr>
        </p:nvSpPr>
        <p:spPr bwMode="auto">
          <a:xfrm>
            <a:off x="457200" y="692150"/>
            <a:ext cx="8229600" cy="597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endParaRPr lang="de-DE" altLang="de-DE" smtClean="0"/>
          </a:p>
        </p:txBody>
      </p:sp>
      <p:sp>
        <p:nvSpPr>
          <p:cNvPr id="1030" name="Rectangle 6"/>
          <p:cNvSpPr>
            <a:spLocks noGrp="1" noChangeArrowheads="1"/>
          </p:cNvSpPr>
          <p:nvPr>
            <p:ph type="sldNum" sz="quarter" idx="4"/>
          </p:nvPr>
        </p:nvSpPr>
        <p:spPr bwMode="auto">
          <a:xfrm>
            <a:off x="8316913" y="6453188"/>
            <a:ext cx="7921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0CCB4AB-8E0F-44BD-A620-67E1C908652A}" type="slidenum">
              <a:rPr lang="de-DE" altLang="de-DE"/>
              <a:pPr>
                <a:defRPr/>
              </a:pPr>
              <a:t>‹Nr.›</a:t>
            </a:fld>
            <a:endParaRPr lang="de-DE" altLang="de-DE"/>
          </a:p>
        </p:txBody>
      </p:sp>
      <p:sp>
        <p:nvSpPr>
          <p:cNvPr id="1034" name="Rectangle 14"/>
          <p:cNvSpPr>
            <a:spLocks noChangeArrowheads="1"/>
          </p:cNvSpPr>
          <p:nvPr/>
        </p:nvSpPr>
        <p:spPr bwMode="auto">
          <a:xfrm>
            <a:off x="0" y="549275"/>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2" name="Textfeld 1"/>
          <p:cNvSpPr txBox="1"/>
          <p:nvPr/>
        </p:nvSpPr>
        <p:spPr>
          <a:xfrm>
            <a:off x="0" y="6553200"/>
            <a:ext cx="2177199" cy="276999"/>
          </a:xfrm>
          <a:prstGeom prst="rect">
            <a:avLst/>
          </a:prstGeom>
          <a:noFill/>
        </p:spPr>
        <p:txBody>
          <a:bodyPr wrap="none" rtlCol="0">
            <a:spAutoFit/>
          </a:bodyPr>
          <a:lstStyle/>
          <a:p>
            <a:r>
              <a:rPr lang="de-DE" dirty="0" smtClean="0"/>
              <a:t>Design analoger Schaltkreise</a:t>
            </a:r>
            <a:endParaRPr lang="de-DE" dirty="0"/>
          </a:p>
        </p:txBody>
      </p:sp>
      <p:pic>
        <p:nvPicPr>
          <p:cNvPr id="9" name="Picture 2" descr="C:\Users\ivan\Desktop\kit_logo_de_farbe_positiv.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458200" y="174067"/>
            <a:ext cx="619160" cy="28313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cs typeface="Arial" charset="0"/>
        </a:defRPr>
      </a:lvl2pPr>
      <a:lvl3pPr algn="ctr" rtl="0" eaLnBrk="0" fontAlgn="base" hangingPunct="0">
        <a:spcBef>
          <a:spcPct val="0"/>
        </a:spcBef>
        <a:spcAft>
          <a:spcPct val="0"/>
        </a:spcAft>
        <a:defRPr sz="2400">
          <a:solidFill>
            <a:schemeClr val="tx2"/>
          </a:solidFill>
          <a:latin typeface="Arial" charset="0"/>
          <a:cs typeface="Arial" charset="0"/>
        </a:defRPr>
      </a:lvl3pPr>
      <a:lvl4pPr algn="ctr" rtl="0" eaLnBrk="0" fontAlgn="base" hangingPunct="0">
        <a:spcBef>
          <a:spcPct val="0"/>
        </a:spcBef>
        <a:spcAft>
          <a:spcPct val="0"/>
        </a:spcAft>
        <a:defRPr sz="2400">
          <a:solidFill>
            <a:schemeClr val="tx2"/>
          </a:solidFill>
          <a:latin typeface="Arial" charset="0"/>
          <a:cs typeface="Arial" charset="0"/>
        </a:defRPr>
      </a:lvl4pPr>
      <a:lvl5pPr algn="ctr" rtl="0" eaLnBrk="0" fontAlgn="base" hangingPunct="0">
        <a:spcBef>
          <a:spcPct val="0"/>
        </a:spcBef>
        <a:spcAft>
          <a:spcPct val="0"/>
        </a:spcAft>
        <a:defRPr sz="2400">
          <a:solidFill>
            <a:schemeClr val="tx2"/>
          </a:solidFill>
          <a:latin typeface="Arial" charset="0"/>
          <a:cs typeface="Arial" charset="0"/>
        </a:defRPr>
      </a:lvl5pPr>
      <a:lvl6pPr marL="457200" algn="ctr" rtl="0" fontAlgn="base">
        <a:spcBef>
          <a:spcPct val="0"/>
        </a:spcBef>
        <a:spcAft>
          <a:spcPct val="0"/>
        </a:spcAft>
        <a:defRPr sz="2400">
          <a:solidFill>
            <a:schemeClr val="tx2"/>
          </a:solidFill>
          <a:latin typeface="Arial" charset="0"/>
          <a:cs typeface="Arial" charset="0"/>
        </a:defRPr>
      </a:lvl6pPr>
      <a:lvl7pPr marL="914400" algn="ctr" rtl="0" fontAlgn="base">
        <a:spcBef>
          <a:spcPct val="0"/>
        </a:spcBef>
        <a:spcAft>
          <a:spcPct val="0"/>
        </a:spcAft>
        <a:defRPr sz="2400">
          <a:solidFill>
            <a:schemeClr val="tx2"/>
          </a:solidFill>
          <a:latin typeface="Arial" charset="0"/>
          <a:cs typeface="Arial" charset="0"/>
        </a:defRPr>
      </a:lvl7pPr>
      <a:lvl8pPr marL="1371600" algn="ctr" rtl="0" fontAlgn="base">
        <a:spcBef>
          <a:spcPct val="0"/>
        </a:spcBef>
        <a:spcAft>
          <a:spcPct val="0"/>
        </a:spcAft>
        <a:defRPr sz="2400">
          <a:solidFill>
            <a:schemeClr val="tx2"/>
          </a:solidFill>
          <a:latin typeface="Arial" charset="0"/>
          <a:cs typeface="Arial" charset="0"/>
        </a:defRPr>
      </a:lvl8pPr>
      <a:lvl9pPr marL="1828800" algn="ctr" rtl="0" fontAlgn="base">
        <a:spcBef>
          <a:spcPct val="0"/>
        </a:spcBef>
        <a:spcAft>
          <a:spcPct val="0"/>
        </a:spcAft>
        <a:defRPr sz="2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8.wmf"/><Relationship Id="rId4" Type="http://schemas.openxmlformats.org/officeDocument/2006/relationships/oleObject" Target="../embeddings/oleObject12.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5.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2.wmf"/><Relationship Id="rId4" Type="http://schemas.openxmlformats.org/officeDocument/2006/relationships/oleObject" Target="../embeddings/oleObject14.bin"/><Relationship Id="rId9" Type="http://schemas.openxmlformats.org/officeDocument/2006/relationships/image" Target="../media/image14.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19.wmf"/><Relationship Id="rId3" Type="http://schemas.openxmlformats.org/officeDocument/2006/relationships/notesSlide" Target="../notesSlides/notesSlide16.xml"/><Relationship Id="rId7" Type="http://schemas.openxmlformats.org/officeDocument/2006/relationships/image" Target="../media/image16.wmf"/><Relationship Id="rId12"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8.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17.w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0.wmf"/><Relationship Id="rId4" Type="http://schemas.openxmlformats.org/officeDocument/2006/relationships/oleObject" Target="../embeddings/oleObject22.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1.wmf"/><Relationship Id="rId4" Type="http://schemas.openxmlformats.org/officeDocument/2006/relationships/oleObject" Target="../embeddings/oleObject23.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5.bin"/><Relationship Id="rId5" Type="http://schemas.openxmlformats.org/officeDocument/2006/relationships/image" Target="../media/image22.wmf"/><Relationship Id="rId4" Type="http://schemas.openxmlformats.org/officeDocument/2006/relationships/oleObject" Target="../embeddings/oleObject2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4.wmf"/><Relationship Id="rId4" Type="http://schemas.openxmlformats.org/officeDocument/2006/relationships/oleObject" Target="../embeddings/oleObject26.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image" Target="../media/image28.wmf"/><Relationship Id="rId3" Type="http://schemas.openxmlformats.org/officeDocument/2006/relationships/notesSlide" Target="../notesSlides/notesSlide21.xml"/><Relationship Id="rId7" Type="http://schemas.openxmlformats.org/officeDocument/2006/relationships/image" Target="../media/image25.wmf"/><Relationship Id="rId12"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28.bin"/><Relationship Id="rId11" Type="http://schemas.openxmlformats.org/officeDocument/2006/relationships/image" Target="../media/image27.wmf"/><Relationship Id="rId5" Type="http://schemas.openxmlformats.org/officeDocument/2006/relationships/image" Target="../media/image24.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26.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22.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3.bin"/><Relationship Id="rId5" Type="http://schemas.openxmlformats.org/officeDocument/2006/relationships/image" Target="../media/image29.wmf"/><Relationship Id="rId4" Type="http://schemas.openxmlformats.org/officeDocument/2006/relationships/oleObject" Target="../embeddings/oleObject32.bin"/><Relationship Id="rId9" Type="http://schemas.openxmlformats.org/officeDocument/2006/relationships/image" Target="../media/image30.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image" Target="../media/image35.wmf"/><Relationship Id="rId3" Type="http://schemas.openxmlformats.org/officeDocument/2006/relationships/notesSlide" Target="../notesSlides/notesSlide23.xml"/><Relationship Id="rId7" Type="http://schemas.openxmlformats.org/officeDocument/2006/relationships/image" Target="../media/image32.wmf"/><Relationship Id="rId12"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36.bin"/><Relationship Id="rId11" Type="http://schemas.openxmlformats.org/officeDocument/2006/relationships/image" Target="../media/image34.wmf"/><Relationship Id="rId5" Type="http://schemas.openxmlformats.org/officeDocument/2006/relationships/image" Target="../media/image31.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33.wmf"/><Relationship Id="rId14" Type="http://schemas.openxmlformats.org/officeDocument/2006/relationships/oleObject" Target="../embeddings/oleObject40.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36.wmf"/><Relationship Id="rId4" Type="http://schemas.openxmlformats.org/officeDocument/2006/relationships/oleObject" Target="../embeddings/oleObject4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38.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43.bin"/><Relationship Id="rId5" Type="http://schemas.openxmlformats.org/officeDocument/2006/relationships/image" Target="../media/image37.wmf"/><Relationship Id="rId4" Type="http://schemas.openxmlformats.org/officeDocument/2006/relationships/oleObject" Target="../embeddings/oleObject42.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6.w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45.bin"/><Relationship Id="rId5" Type="http://schemas.openxmlformats.org/officeDocument/2006/relationships/image" Target="../media/image39.wmf"/><Relationship Id="rId4" Type="http://schemas.openxmlformats.org/officeDocument/2006/relationships/oleObject" Target="../embeddings/oleObject44.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48.bin"/><Relationship Id="rId13" Type="http://schemas.openxmlformats.org/officeDocument/2006/relationships/image" Target="../media/image44.wmf"/><Relationship Id="rId3" Type="http://schemas.openxmlformats.org/officeDocument/2006/relationships/notesSlide" Target="../notesSlides/notesSlide29.xml"/><Relationship Id="rId7" Type="http://schemas.openxmlformats.org/officeDocument/2006/relationships/image" Target="../media/image41.wmf"/><Relationship Id="rId12"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47.bin"/><Relationship Id="rId11" Type="http://schemas.openxmlformats.org/officeDocument/2006/relationships/image" Target="../media/image43.wmf"/><Relationship Id="rId5" Type="http://schemas.openxmlformats.org/officeDocument/2006/relationships/image" Target="../media/image8.wmf"/><Relationship Id="rId10" Type="http://schemas.openxmlformats.org/officeDocument/2006/relationships/oleObject" Target="../embeddings/oleObject49.bin"/><Relationship Id="rId4" Type="http://schemas.openxmlformats.org/officeDocument/2006/relationships/oleObject" Target="../embeddings/oleObject46.bin"/><Relationship Id="rId9" Type="http://schemas.openxmlformats.org/officeDocument/2006/relationships/image" Target="../media/image42.wmf"/></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30.xml"/><Relationship Id="rId7" Type="http://schemas.openxmlformats.org/officeDocument/2006/relationships/image" Target="../media/image46.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52.bin"/><Relationship Id="rId5" Type="http://schemas.openxmlformats.org/officeDocument/2006/relationships/image" Target="../media/image45.wmf"/><Relationship Id="rId4" Type="http://schemas.openxmlformats.org/officeDocument/2006/relationships/oleObject" Target="../embeddings/oleObject51.bin"/><Relationship Id="rId9" Type="http://schemas.openxmlformats.org/officeDocument/2006/relationships/image" Target="../media/image47.w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image" Target="../media/image48.wmf"/><Relationship Id="rId4" Type="http://schemas.openxmlformats.org/officeDocument/2006/relationships/oleObject" Target="../embeddings/oleObject54.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49.wmf"/><Relationship Id="rId4" Type="http://schemas.openxmlformats.org/officeDocument/2006/relationships/oleObject" Target="../embeddings/oleObject55.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58.bin"/><Relationship Id="rId3" Type="http://schemas.openxmlformats.org/officeDocument/2006/relationships/notesSlide" Target="../notesSlides/notesSlide37.xml"/><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57.bin"/><Relationship Id="rId5" Type="http://schemas.openxmlformats.org/officeDocument/2006/relationships/image" Target="../media/image50.wmf"/><Relationship Id="rId4" Type="http://schemas.openxmlformats.org/officeDocument/2006/relationships/oleObject" Target="../embeddings/oleObject56.bin"/><Relationship Id="rId9" Type="http://schemas.openxmlformats.org/officeDocument/2006/relationships/image" Target="../media/image52.wmf"/></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61.bin"/><Relationship Id="rId3" Type="http://schemas.openxmlformats.org/officeDocument/2006/relationships/notesSlide" Target="../notesSlides/notesSlide38.xml"/><Relationship Id="rId7" Type="http://schemas.openxmlformats.org/officeDocument/2006/relationships/image" Target="../media/image54.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60.bin"/><Relationship Id="rId11" Type="http://schemas.openxmlformats.org/officeDocument/2006/relationships/image" Target="../media/image56.wmf"/><Relationship Id="rId5" Type="http://schemas.openxmlformats.org/officeDocument/2006/relationships/image" Target="../media/image53.wmf"/><Relationship Id="rId10" Type="http://schemas.openxmlformats.org/officeDocument/2006/relationships/oleObject" Target="../embeddings/oleObject62.bin"/><Relationship Id="rId4" Type="http://schemas.openxmlformats.org/officeDocument/2006/relationships/oleObject" Target="../embeddings/oleObject59.bin"/><Relationship Id="rId9" Type="http://schemas.openxmlformats.org/officeDocument/2006/relationships/image" Target="../media/image55.w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59.gif"/><Relationship Id="rId3" Type="http://schemas.openxmlformats.org/officeDocument/2006/relationships/hyperlink" Target="http://www.research.ibm.com/articles/madewithatoms.shtml#fbid=VkLOSNH6EoF" TargetMode="External"/><Relationship Id="rId7" Type="http://schemas.openxmlformats.org/officeDocument/2006/relationships/image" Target="../media/image58.pn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57.jpeg"/><Relationship Id="rId5" Type="http://schemas.openxmlformats.org/officeDocument/2006/relationships/hyperlink" Target="http://en.wikipedia.org/wiki/Scanning_tunneling_microscope" TargetMode="External"/><Relationship Id="rId4" Type="http://schemas.openxmlformats.org/officeDocument/2006/relationships/hyperlink" Target="http://www.soitec.com/en/technologies/smart-cut/" TargetMode="External"/><Relationship Id="rId9" Type="http://schemas.openxmlformats.org/officeDocument/2006/relationships/image" Target="../media/image60.gif"/></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ideo" Target="https://www.youtube.com/embed/oSCX78-8-q0" TargetMode="External"/><Relationship Id="rId4" Type="http://schemas.openxmlformats.org/officeDocument/2006/relationships/image" Target="../media/image61.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65.bin"/><Relationship Id="rId13" Type="http://schemas.openxmlformats.org/officeDocument/2006/relationships/image" Target="../media/image66.wmf"/><Relationship Id="rId18" Type="http://schemas.openxmlformats.org/officeDocument/2006/relationships/oleObject" Target="../embeddings/oleObject70.bin"/><Relationship Id="rId3" Type="http://schemas.openxmlformats.org/officeDocument/2006/relationships/notesSlide" Target="../notesSlides/notesSlide44.xml"/><Relationship Id="rId21" Type="http://schemas.openxmlformats.org/officeDocument/2006/relationships/image" Target="../media/image70.wmf"/><Relationship Id="rId7" Type="http://schemas.openxmlformats.org/officeDocument/2006/relationships/image" Target="../media/image63.wmf"/><Relationship Id="rId12" Type="http://schemas.openxmlformats.org/officeDocument/2006/relationships/oleObject" Target="../embeddings/oleObject67.bin"/><Relationship Id="rId17" Type="http://schemas.openxmlformats.org/officeDocument/2006/relationships/image" Target="../media/image68.wmf"/><Relationship Id="rId2" Type="http://schemas.openxmlformats.org/officeDocument/2006/relationships/slideLayout" Target="../slideLayouts/slideLayout2.xml"/><Relationship Id="rId16" Type="http://schemas.openxmlformats.org/officeDocument/2006/relationships/oleObject" Target="../embeddings/oleObject69.bin"/><Relationship Id="rId20" Type="http://schemas.openxmlformats.org/officeDocument/2006/relationships/oleObject" Target="../embeddings/oleObject71.bin"/><Relationship Id="rId1" Type="http://schemas.openxmlformats.org/officeDocument/2006/relationships/vmlDrawing" Target="../drawings/vmlDrawing26.vml"/><Relationship Id="rId6" Type="http://schemas.openxmlformats.org/officeDocument/2006/relationships/oleObject" Target="../embeddings/oleObject64.bin"/><Relationship Id="rId11" Type="http://schemas.openxmlformats.org/officeDocument/2006/relationships/image" Target="../media/image65.wmf"/><Relationship Id="rId5" Type="http://schemas.openxmlformats.org/officeDocument/2006/relationships/image" Target="../media/image62.wmf"/><Relationship Id="rId15" Type="http://schemas.openxmlformats.org/officeDocument/2006/relationships/image" Target="../media/image67.wmf"/><Relationship Id="rId10" Type="http://schemas.openxmlformats.org/officeDocument/2006/relationships/oleObject" Target="../embeddings/oleObject66.bin"/><Relationship Id="rId19" Type="http://schemas.openxmlformats.org/officeDocument/2006/relationships/image" Target="../media/image69.wmf"/><Relationship Id="rId4" Type="http://schemas.openxmlformats.org/officeDocument/2006/relationships/oleObject" Target="../embeddings/oleObject63.bin"/><Relationship Id="rId9" Type="http://schemas.openxmlformats.org/officeDocument/2006/relationships/image" Target="../media/image64.wmf"/><Relationship Id="rId14" Type="http://schemas.openxmlformats.org/officeDocument/2006/relationships/oleObject" Target="../embeddings/oleObject68.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5.xml"/><Relationship Id="rId7" Type="http://schemas.openxmlformats.org/officeDocument/2006/relationships/image" Target="../media/image72.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73.bin"/><Relationship Id="rId5" Type="http://schemas.openxmlformats.org/officeDocument/2006/relationships/image" Target="../media/image71.wmf"/><Relationship Id="rId4" Type="http://schemas.openxmlformats.org/officeDocument/2006/relationships/oleObject" Target="../embeddings/oleObject7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8.wmf"/><Relationship Id="rId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9.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0.w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1</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Vorlesung </a:t>
            </a:r>
            <a:r>
              <a:rPr lang="de-DE" dirty="0" smtClean="0"/>
              <a:t>5</a:t>
            </a:r>
            <a:br>
              <a:rPr lang="de-DE" dirty="0" smtClean="0"/>
            </a:br>
            <a:r>
              <a:rPr lang="de-DE" dirty="0" smtClean="0"/>
              <a:t>(Version 28.11)</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41964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bwMode="auto">
          <a:xfrm>
            <a:off x="5943600" y="1676400"/>
            <a:ext cx="1676400" cy="4495800"/>
          </a:xfrm>
          <a:prstGeom prst="rect">
            <a:avLst/>
          </a:prstGeom>
          <a:solidFill>
            <a:schemeClr val="bg2">
              <a:lumMod val="40000"/>
              <a:lumOff val="6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NMOS und PMOS</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NMOS und PMOS Schaltungen sind in der Regel Spiegelsymmetrisch</a:t>
            </a:r>
          </a:p>
          <a:p>
            <a:pPr eaLnBrk="1" hangingPunct="1"/>
            <a:r>
              <a:rPr lang="de-DE" sz="1400" dirty="0" smtClean="0"/>
              <a:t>Ströme fließen von </a:t>
            </a:r>
            <a:r>
              <a:rPr lang="de-DE" sz="1400" dirty="0"/>
              <a:t>oben nach </a:t>
            </a:r>
            <a:r>
              <a:rPr lang="de-DE" sz="1400" dirty="0" smtClean="0"/>
              <a:t>unten</a:t>
            </a:r>
          </a:p>
          <a:p>
            <a:pPr eaLnBrk="1" hangingPunct="1"/>
            <a:r>
              <a:rPr lang="de-DE" sz="1400" dirty="0" smtClean="0"/>
              <a:t>Potentiale oben höher als unten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10</a:t>
            </a:fld>
            <a:endParaRPr lang="de-DE" altLang="de-DE"/>
          </a:p>
        </p:txBody>
      </p:sp>
      <p:grpSp>
        <p:nvGrpSpPr>
          <p:cNvPr id="18" name="Gruppieren 17"/>
          <p:cNvGrpSpPr/>
          <p:nvPr/>
        </p:nvGrpSpPr>
        <p:grpSpPr>
          <a:xfrm>
            <a:off x="914400" y="1447800"/>
            <a:ext cx="3886200" cy="1981200"/>
            <a:chOff x="914400" y="1447800"/>
            <a:chExt cx="3886200" cy="1981200"/>
          </a:xfrm>
        </p:grpSpPr>
        <p:grpSp>
          <p:nvGrpSpPr>
            <p:cNvPr id="19" name="Gruppieren 256"/>
            <p:cNvGrpSpPr>
              <a:grpSpLocks/>
            </p:cNvGrpSpPr>
            <p:nvPr/>
          </p:nvGrpSpPr>
          <p:grpSpPr bwMode="auto">
            <a:xfrm>
              <a:off x="1752600" y="1905000"/>
              <a:ext cx="533400" cy="762000"/>
              <a:chOff x="2209800" y="3200400"/>
              <a:chExt cx="533400" cy="762000"/>
            </a:xfrm>
          </p:grpSpPr>
          <p:grpSp>
            <p:nvGrpSpPr>
              <p:cNvPr id="21" name="Group 25"/>
              <p:cNvGrpSpPr>
                <a:grpSpLocks/>
              </p:cNvGrpSpPr>
              <p:nvPr/>
            </p:nvGrpSpPr>
            <p:grpSpPr bwMode="auto">
              <a:xfrm rot="5400000" flipV="1">
                <a:off x="2171700" y="3390900"/>
                <a:ext cx="762000" cy="381000"/>
                <a:chOff x="1872" y="1776"/>
                <a:chExt cx="480" cy="240"/>
              </a:xfrm>
            </p:grpSpPr>
            <p:sp>
              <p:nvSpPr>
                <p:cNvPr id="27"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8"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22"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26" name="Gerade Verbindung 259"/>
              <p:cNvCxnSpPr>
                <a:cxnSpLocks noChangeShapeType="1"/>
                <a:stCxn id="22"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5" name="Gerade Verbindung 14"/>
            <p:cNvCxnSpPr/>
            <p:nvPr/>
          </p:nvCxnSpPr>
          <p:spPr bwMode="auto">
            <a:xfrm flipV="1">
              <a:off x="22860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flipH="1">
              <a:off x="914400" y="1447800"/>
              <a:ext cx="388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1" name="Gruppieren 256"/>
            <p:cNvGrpSpPr>
              <a:grpSpLocks/>
            </p:cNvGrpSpPr>
            <p:nvPr/>
          </p:nvGrpSpPr>
          <p:grpSpPr bwMode="auto">
            <a:xfrm>
              <a:off x="1371600" y="2667000"/>
              <a:ext cx="533400" cy="762000"/>
              <a:chOff x="2209800" y="3200400"/>
              <a:chExt cx="533400" cy="762000"/>
            </a:xfrm>
          </p:grpSpPr>
          <p:grpSp>
            <p:nvGrpSpPr>
              <p:cNvPr id="63" name="Group 25"/>
              <p:cNvGrpSpPr>
                <a:grpSpLocks/>
              </p:cNvGrpSpPr>
              <p:nvPr/>
            </p:nvGrpSpPr>
            <p:grpSpPr bwMode="auto">
              <a:xfrm rot="5400000" flipV="1">
                <a:off x="2171700" y="3390900"/>
                <a:ext cx="762000" cy="381000"/>
                <a:chOff x="1872" y="1776"/>
                <a:chExt cx="480" cy="240"/>
              </a:xfrm>
            </p:grpSpPr>
            <p:sp>
              <p:nvSpPr>
                <p:cNvPr id="74"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7"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2"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3"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64"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72" name="Gerade Verbindung 259"/>
              <p:cNvCxnSpPr>
                <a:cxnSpLocks noChangeShapeType="1"/>
                <a:stCxn id="64"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94" name="Gruppieren 256"/>
            <p:cNvGrpSpPr>
              <a:grpSpLocks/>
            </p:cNvGrpSpPr>
            <p:nvPr/>
          </p:nvGrpSpPr>
          <p:grpSpPr bwMode="auto">
            <a:xfrm flipH="1">
              <a:off x="2667000" y="2667000"/>
              <a:ext cx="533400" cy="762000"/>
              <a:chOff x="2209800" y="3200400"/>
              <a:chExt cx="533400" cy="762000"/>
            </a:xfrm>
          </p:grpSpPr>
          <p:grpSp>
            <p:nvGrpSpPr>
              <p:cNvPr id="95" name="Group 25"/>
              <p:cNvGrpSpPr>
                <a:grpSpLocks/>
              </p:cNvGrpSpPr>
              <p:nvPr/>
            </p:nvGrpSpPr>
            <p:grpSpPr bwMode="auto">
              <a:xfrm rot="5400000" flipV="1">
                <a:off x="2171700" y="3390900"/>
                <a:ext cx="762000" cy="381000"/>
                <a:chOff x="1872" y="1776"/>
                <a:chExt cx="480" cy="240"/>
              </a:xfrm>
            </p:grpSpPr>
            <p:sp>
              <p:nvSpPr>
                <p:cNvPr id="9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96"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97" name="Gerade Verbindung 259"/>
              <p:cNvCxnSpPr>
                <a:cxnSpLocks noChangeShapeType="1"/>
                <a:stCxn id="96"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 name="Gerade Verbindung 4"/>
            <p:cNvCxnSpPr>
              <a:stCxn id="93" idx="0"/>
              <a:endCxn id="104" idx="0"/>
            </p:cNvCxnSpPr>
            <p:nvPr/>
          </p:nvCxnSpPr>
          <p:spPr bwMode="auto">
            <a:xfrm>
              <a:off x="1905000" y="2667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6" name="Gruppieren 256"/>
            <p:cNvGrpSpPr>
              <a:grpSpLocks/>
            </p:cNvGrpSpPr>
            <p:nvPr/>
          </p:nvGrpSpPr>
          <p:grpSpPr bwMode="auto">
            <a:xfrm>
              <a:off x="4038600" y="1905000"/>
              <a:ext cx="533400" cy="762000"/>
              <a:chOff x="2209800" y="3200400"/>
              <a:chExt cx="533400" cy="762000"/>
            </a:xfrm>
          </p:grpSpPr>
          <p:grpSp>
            <p:nvGrpSpPr>
              <p:cNvPr id="117" name="Group 25"/>
              <p:cNvGrpSpPr>
                <a:grpSpLocks/>
              </p:cNvGrpSpPr>
              <p:nvPr/>
            </p:nvGrpSpPr>
            <p:grpSpPr bwMode="auto">
              <a:xfrm rot="5400000" flipV="1">
                <a:off x="2171700" y="3390900"/>
                <a:ext cx="762000" cy="381000"/>
                <a:chOff x="1872" y="1776"/>
                <a:chExt cx="480" cy="240"/>
              </a:xfrm>
            </p:grpSpPr>
            <p:sp>
              <p:nvSpPr>
                <p:cNvPr id="120"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1"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2"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3"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4"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5"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6"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18"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119" name="Gerade Verbindung 259"/>
              <p:cNvCxnSpPr>
                <a:cxnSpLocks noChangeShapeType="1"/>
                <a:stCxn id="118"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127" name="Gruppieren 256"/>
            <p:cNvGrpSpPr>
              <a:grpSpLocks/>
            </p:cNvGrpSpPr>
            <p:nvPr/>
          </p:nvGrpSpPr>
          <p:grpSpPr bwMode="auto">
            <a:xfrm flipH="1">
              <a:off x="3276600" y="1905000"/>
              <a:ext cx="533400" cy="762000"/>
              <a:chOff x="2209800" y="3200400"/>
              <a:chExt cx="533400" cy="762000"/>
            </a:xfrm>
          </p:grpSpPr>
          <p:grpSp>
            <p:nvGrpSpPr>
              <p:cNvPr id="128" name="Group 25"/>
              <p:cNvGrpSpPr>
                <a:grpSpLocks/>
              </p:cNvGrpSpPr>
              <p:nvPr/>
            </p:nvGrpSpPr>
            <p:grpSpPr bwMode="auto">
              <a:xfrm rot="5400000" flipV="1">
                <a:off x="2171700" y="3390900"/>
                <a:ext cx="762000" cy="381000"/>
                <a:chOff x="1872" y="1776"/>
                <a:chExt cx="480" cy="240"/>
              </a:xfrm>
            </p:grpSpPr>
            <p:sp>
              <p:nvSpPr>
                <p:cNvPr id="131"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2"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3"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4"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5"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6"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7"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29"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130" name="Gerade Verbindung 259"/>
              <p:cNvCxnSpPr>
                <a:cxnSpLocks noChangeShapeType="1"/>
                <a:stCxn id="129"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1" name="Gerade Verbindung 10"/>
            <p:cNvCxnSpPr/>
            <p:nvPr/>
          </p:nvCxnSpPr>
          <p:spPr bwMode="auto">
            <a:xfrm>
              <a:off x="32766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V="1">
              <a:off x="3733800" y="22860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Gerade Verbindung 137"/>
            <p:cNvCxnSpPr/>
            <p:nvPr/>
          </p:nvCxnSpPr>
          <p:spPr bwMode="auto">
            <a:xfrm>
              <a:off x="3733800" y="2286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Gerade Verbindung 138"/>
            <p:cNvCxnSpPr/>
            <p:nvPr/>
          </p:nvCxnSpPr>
          <p:spPr bwMode="auto">
            <a:xfrm flipV="1">
              <a:off x="32766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Gerade Verbindung 139"/>
            <p:cNvCxnSpPr/>
            <p:nvPr/>
          </p:nvCxnSpPr>
          <p:spPr bwMode="auto">
            <a:xfrm flipV="1">
              <a:off x="45720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95" name="Group 25"/>
          <p:cNvGrpSpPr>
            <a:grpSpLocks/>
          </p:cNvGrpSpPr>
          <p:nvPr/>
        </p:nvGrpSpPr>
        <p:grpSpPr bwMode="auto">
          <a:xfrm rot="16200000">
            <a:off x="1714500" y="4610100"/>
            <a:ext cx="762000" cy="381000"/>
            <a:chOff x="1872" y="1776"/>
            <a:chExt cx="480" cy="240"/>
          </a:xfrm>
        </p:grpSpPr>
        <p:sp>
          <p:nvSpPr>
            <p:cNvPr id="19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97" name="Gerade Verbindung 259"/>
          <p:cNvCxnSpPr>
            <a:cxnSpLocks noChangeShapeType="1"/>
          </p:cNvCxnSpPr>
          <p:nvPr/>
        </p:nvCxnSpPr>
        <p:spPr bwMode="auto">
          <a:xfrm flipH="1" flipV="1">
            <a:off x="1752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 name="Gerade Verbindung 142"/>
          <p:cNvCxnSpPr/>
          <p:nvPr/>
        </p:nvCxnSpPr>
        <p:spPr bwMode="auto">
          <a:xfrm>
            <a:off x="2286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Gerade Verbindung 143"/>
          <p:cNvCxnSpPr/>
          <p:nvPr/>
        </p:nvCxnSpPr>
        <p:spPr bwMode="auto">
          <a:xfrm flipH="1" flipV="1">
            <a:off x="914400" y="5638800"/>
            <a:ext cx="388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5" name="Group 25"/>
          <p:cNvGrpSpPr>
            <a:grpSpLocks/>
          </p:cNvGrpSpPr>
          <p:nvPr/>
        </p:nvGrpSpPr>
        <p:grpSpPr bwMode="auto">
          <a:xfrm rot="16200000">
            <a:off x="1333500" y="3848100"/>
            <a:ext cx="762000" cy="381000"/>
            <a:chOff x="1872" y="1776"/>
            <a:chExt cx="480" cy="240"/>
          </a:xfrm>
        </p:grpSpPr>
        <p:sp>
          <p:nvSpPr>
            <p:cNvPr id="18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87" name="Gerade Verbindung 259"/>
          <p:cNvCxnSpPr>
            <a:cxnSpLocks noChangeShapeType="1"/>
          </p:cNvCxnSpPr>
          <p:nvPr/>
        </p:nvCxnSpPr>
        <p:spPr bwMode="auto">
          <a:xfrm flipH="1" flipV="1">
            <a:off x="1371600" y="4038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75" name="Group 25"/>
          <p:cNvGrpSpPr>
            <a:grpSpLocks/>
          </p:cNvGrpSpPr>
          <p:nvPr/>
        </p:nvGrpSpPr>
        <p:grpSpPr bwMode="auto">
          <a:xfrm rot="5400000" flipH="1">
            <a:off x="2476500" y="3848100"/>
            <a:ext cx="762000" cy="381000"/>
            <a:chOff x="1872" y="1776"/>
            <a:chExt cx="480" cy="240"/>
          </a:xfrm>
        </p:grpSpPr>
        <p:sp>
          <p:nvSpPr>
            <p:cNvPr id="17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77" name="Gerade Verbindung 259"/>
          <p:cNvCxnSpPr>
            <a:cxnSpLocks noChangeShapeType="1"/>
          </p:cNvCxnSpPr>
          <p:nvPr/>
        </p:nvCxnSpPr>
        <p:spPr bwMode="auto">
          <a:xfrm flipV="1">
            <a:off x="3048000" y="4038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7" name="Gerade Verbindung 146"/>
          <p:cNvCxnSpPr>
            <a:stCxn id="194" idx="0"/>
            <a:endCxn id="184" idx="0"/>
          </p:cNvCxnSpPr>
          <p:nvPr/>
        </p:nvCxnSpPr>
        <p:spPr bwMode="auto">
          <a:xfrm flipV="1">
            <a:off x="1905000" y="4419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5" name="Group 25"/>
          <p:cNvGrpSpPr>
            <a:grpSpLocks/>
          </p:cNvGrpSpPr>
          <p:nvPr/>
        </p:nvGrpSpPr>
        <p:grpSpPr bwMode="auto">
          <a:xfrm rot="16200000">
            <a:off x="4000500" y="4610100"/>
            <a:ext cx="762000" cy="381000"/>
            <a:chOff x="1872" y="1776"/>
            <a:chExt cx="480" cy="240"/>
          </a:xfrm>
        </p:grpSpPr>
        <p:sp>
          <p:nvSpPr>
            <p:cNvPr id="16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67" name="Gerade Verbindung 259"/>
          <p:cNvCxnSpPr>
            <a:cxnSpLocks noChangeShapeType="1"/>
          </p:cNvCxnSpPr>
          <p:nvPr/>
        </p:nvCxnSpPr>
        <p:spPr bwMode="auto">
          <a:xfrm flipH="1" flipV="1">
            <a:off x="4038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55" name="Group 25"/>
          <p:cNvGrpSpPr>
            <a:grpSpLocks/>
          </p:cNvGrpSpPr>
          <p:nvPr/>
        </p:nvGrpSpPr>
        <p:grpSpPr bwMode="auto">
          <a:xfrm rot="5400000" flipH="1">
            <a:off x="3086100" y="4610100"/>
            <a:ext cx="762000" cy="381000"/>
            <a:chOff x="1872" y="1776"/>
            <a:chExt cx="480" cy="240"/>
          </a:xfrm>
        </p:grpSpPr>
        <p:sp>
          <p:nvSpPr>
            <p:cNvPr id="15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7" name="Gerade Verbindung 259"/>
          <p:cNvCxnSpPr>
            <a:cxnSpLocks noChangeShapeType="1"/>
          </p:cNvCxnSpPr>
          <p:nvPr/>
        </p:nvCxnSpPr>
        <p:spPr bwMode="auto">
          <a:xfrm flipV="1">
            <a:off x="3657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0" name="Gerade Verbindung 149"/>
          <p:cNvCxnSpPr/>
          <p:nvPr/>
        </p:nvCxnSpPr>
        <p:spPr bwMode="auto">
          <a:xfrm flipV="1">
            <a:off x="32766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Gerade Verbindung 150"/>
          <p:cNvCxnSpPr/>
          <p:nvPr/>
        </p:nvCxnSpPr>
        <p:spPr bwMode="auto">
          <a:xfrm>
            <a:off x="3733800" y="4419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Gerade Verbindung 151"/>
          <p:cNvCxnSpPr/>
          <p:nvPr/>
        </p:nvCxnSpPr>
        <p:spPr bwMode="auto">
          <a:xfrm flipV="1">
            <a:off x="37338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Gerade Verbindung 152"/>
          <p:cNvCxnSpPr/>
          <p:nvPr/>
        </p:nvCxnSpPr>
        <p:spPr bwMode="auto">
          <a:xfrm>
            <a:off x="32766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Gerade Verbindung 153"/>
          <p:cNvCxnSpPr/>
          <p:nvPr/>
        </p:nvCxnSpPr>
        <p:spPr bwMode="auto">
          <a:xfrm>
            <a:off x="4572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Flussdiagramm: Daten 22"/>
          <p:cNvSpPr/>
          <p:nvPr/>
        </p:nvSpPr>
        <p:spPr bwMode="auto">
          <a:xfrm>
            <a:off x="609600" y="3505200"/>
            <a:ext cx="4953000" cy="76200"/>
          </a:xfrm>
          <a:prstGeom prst="flowChartInputOutpu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6138480" y="5867400"/>
            <a:ext cx="832279" cy="276999"/>
          </a:xfrm>
          <a:prstGeom prst="rect">
            <a:avLst/>
          </a:prstGeom>
          <a:noFill/>
        </p:spPr>
        <p:txBody>
          <a:bodyPr wrap="none" rtlCol="0">
            <a:spAutoFit/>
          </a:bodyPr>
          <a:lstStyle/>
          <a:p>
            <a:r>
              <a:rPr lang="de-DE" dirty="0" smtClean="0"/>
              <a:t>Sättigung</a:t>
            </a:r>
            <a:endParaRPr lang="de-DE" dirty="0"/>
          </a:p>
        </p:txBody>
      </p:sp>
      <p:sp>
        <p:nvSpPr>
          <p:cNvPr id="142" name="Line 18"/>
          <p:cNvSpPr>
            <a:spLocks noChangeShapeType="1"/>
          </p:cNvSpPr>
          <p:nvPr/>
        </p:nvSpPr>
        <p:spPr bwMode="auto">
          <a:xfrm rot="16200000" flipV="1">
            <a:off x="65532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6324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63246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62484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6477000" y="46482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6362700" y="45339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65151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a:endCxn id="8" idx="1"/>
          </p:cNvCxnSpPr>
          <p:nvPr/>
        </p:nvCxnSpPr>
        <p:spPr bwMode="auto">
          <a:xfrm flipH="1" flipV="1">
            <a:off x="6096000" y="4634300"/>
            <a:ext cx="152400" cy="166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86" name="Gerade Verbindung 185"/>
          <p:cNvCxnSpPr/>
          <p:nvPr/>
        </p:nvCxnSpPr>
        <p:spPr bwMode="auto">
          <a:xfrm>
            <a:off x="6629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Line 18"/>
          <p:cNvSpPr>
            <a:spLocks noChangeShapeType="1"/>
          </p:cNvSpPr>
          <p:nvPr/>
        </p:nvSpPr>
        <p:spPr bwMode="auto">
          <a:xfrm rot="16200000" flipV="1">
            <a:off x="73152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5" name="Line 19"/>
          <p:cNvSpPr>
            <a:spLocks noChangeShapeType="1"/>
          </p:cNvSpPr>
          <p:nvPr/>
        </p:nvSpPr>
        <p:spPr bwMode="auto">
          <a:xfrm rot="16200000">
            <a:off x="7086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6" name="Line 20"/>
          <p:cNvSpPr>
            <a:spLocks noChangeShapeType="1"/>
          </p:cNvSpPr>
          <p:nvPr/>
        </p:nvSpPr>
        <p:spPr bwMode="auto">
          <a:xfrm rot="16200000">
            <a:off x="70866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7" name="Line 21"/>
          <p:cNvSpPr>
            <a:spLocks noChangeShapeType="1"/>
          </p:cNvSpPr>
          <p:nvPr/>
        </p:nvSpPr>
        <p:spPr bwMode="auto">
          <a:xfrm rot="16200000">
            <a:off x="70104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8" name="Line 22"/>
          <p:cNvSpPr>
            <a:spLocks noChangeShapeType="1"/>
          </p:cNvSpPr>
          <p:nvPr/>
        </p:nvSpPr>
        <p:spPr bwMode="auto">
          <a:xfrm rot="16200000" flipH="1" flipV="1">
            <a:off x="7200900" y="4457700"/>
            <a:ext cx="2286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9" name="Line 23"/>
          <p:cNvSpPr>
            <a:spLocks noChangeShapeType="1"/>
          </p:cNvSpPr>
          <p:nvPr/>
        </p:nvSpPr>
        <p:spPr bwMode="auto">
          <a:xfrm rot="16200000">
            <a:off x="7162800" y="41910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0" name="Line 24"/>
          <p:cNvSpPr>
            <a:spLocks noChangeShapeType="1"/>
          </p:cNvSpPr>
          <p:nvPr/>
        </p:nvSpPr>
        <p:spPr bwMode="auto">
          <a:xfrm rot="16200000">
            <a:off x="72771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11" name="Gerade Verbindung 259"/>
          <p:cNvCxnSpPr>
            <a:cxnSpLocks noChangeShapeType="1"/>
          </p:cNvCxnSpPr>
          <p:nvPr/>
        </p:nvCxnSpPr>
        <p:spPr bwMode="auto">
          <a:xfrm flipH="1" flipV="1">
            <a:off x="6858000" y="46482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2" name="Gerade Verbindung 211"/>
          <p:cNvCxnSpPr/>
          <p:nvPr/>
        </p:nvCxnSpPr>
        <p:spPr bwMode="auto">
          <a:xfrm>
            <a:off x="7391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3" name="Line 18"/>
          <p:cNvSpPr>
            <a:spLocks noChangeShapeType="1"/>
          </p:cNvSpPr>
          <p:nvPr/>
        </p:nvSpPr>
        <p:spPr bwMode="auto">
          <a:xfrm rot="16200000" flipV="1">
            <a:off x="8316686"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4" name="Line 19"/>
          <p:cNvSpPr>
            <a:spLocks noChangeShapeType="1"/>
          </p:cNvSpPr>
          <p:nvPr/>
        </p:nvSpPr>
        <p:spPr bwMode="auto">
          <a:xfrm rot="16200000">
            <a:off x="8088086"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5" name="Line 20"/>
          <p:cNvSpPr>
            <a:spLocks noChangeShapeType="1"/>
          </p:cNvSpPr>
          <p:nvPr/>
        </p:nvSpPr>
        <p:spPr bwMode="auto">
          <a:xfrm rot="16200000">
            <a:off x="8088086"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6" name="Line 21"/>
          <p:cNvSpPr>
            <a:spLocks noChangeShapeType="1"/>
          </p:cNvSpPr>
          <p:nvPr/>
        </p:nvSpPr>
        <p:spPr bwMode="auto">
          <a:xfrm rot="16200000">
            <a:off x="8011886"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7" name="Line 22"/>
          <p:cNvSpPr>
            <a:spLocks noChangeShapeType="1"/>
          </p:cNvSpPr>
          <p:nvPr/>
        </p:nvSpPr>
        <p:spPr bwMode="auto">
          <a:xfrm rot="16200000" flipV="1">
            <a:off x="8196943" y="4691743"/>
            <a:ext cx="228600" cy="1415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8" name="Line 23"/>
          <p:cNvSpPr>
            <a:spLocks noChangeShapeType="1"/>
          </p:cNvSpPr>
          <p:nvPr/>
        </p:nvSpPr>
        <p:spPr bwMode="auto">
          <a:xfrm rot="16200000">
            <a:off x="8153400" y="4648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9" name="Line 24"/>
          <p:cNvSpPr>
            <a:spLocks noChangeShapeType="1"/>
          </p:cNvSpPr>
          <p:nvPr/>
        </p:nvSpPr>
        <p:spPr bwMode="auto">
          <a:xfrm rot="16200000">
            <a:off x="8278586"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20" name="Gerade Verbindung 259"/>
          <p:cNvCxnSpPr>
            <a:cxnSpLocks noChangeShapeType="1"/>
          </p:cNvCxnSpPr>
          <p:nvPr/>
        </p:nvCxnSpPr>
        <p:spPr bwMode="auto">
          <a:xfrm flipH="1" flipV="1">
            <a:off x="7772400" y="4343400"/>
            <a:ext cx="239486"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1" name="Gerade Verbindung 220"/>
          <p:cNvCxnSpPr/>
          <p:nvPr/>
        </p:nvCxnSpPr>
        <p:spPr bwMode="auto">
          <a:xfrm>
            <a:off x="8392886"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1" name="Textfeld 230"/>
          <p:cNvSpPr txBox="1"/>
          <p:nvPr/>
        </p:nvSpPr>
        <p:spPr>
          <a:xfrm>
            <a:off x="7785339" y="5867400"/>
            <a:ext cx="1111203" cy="276999"/>
          </a:xfrm>
          <a:prstGeom prst="rect">
            <a:avLst/>
          </a:prstGeom>
          <a:noFill/>
        </p:spPr>
        <p:txBody>
          <a:bodyPr wrap="none" rtlCol="0">
            <a:spAutoFit/>
          </a:bodyPr>
          <a:lstStyle/>
          <a:p>
            <a:r>
              <a:rPr lang="de-DE" dirty="0" smtClean="0"/>
              <a:t>Linearbereich</a:t>
            </a:r>
            <a:endParaRPr lang="de-DE" dirty="0"/>
          </a:p>
        </p:txBody>
      </p:sp>
      <p:sp>
        <p:nvSpPr>
          <p:cNvPr id="233" name="Line 18"/>
          <p:cNvSpPr>
            <a:spLocks noChangeShapeType="1"/>
          </p:cNvSpPr>
          <p:nvPr/>
        </p:nvSpPr>
        <p:spPr bwMode="auto">
          <a:xfrm rot="5400000">
            <a:off x="6553200"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4" name="Line 19"/>
          <p:cNvSpPr>
            <a:spLocks noChangeShapeType="1"/>
          </p:cNvSpPr>
          <p:nvPr/>
        </p:nvSpPr>
        <p:spPr bwMode="auto">
          <a:xfrm rot="5400000" flipV="1">
            <a:off x="63246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5" name="Line 20"/>
          <p:cNvSpPr>
            <a:spLocks noChangeShapeType="1"/>
          </p:cNvSpPr>
          <p:nvPr/>
        </p:nvSpPr>
        <p:spPr bwMode="auto">
          <a:xfrm rot="5400000" flipV="1">
            <a:off x="6324600"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6" name="Line 21"/>
          <p:cNvSpPr>
            <a:spLocks noChangeShapeType="1"/>
          </p:cNvSpPr>
          <p:nvPr/>
        </p:nvSpPr>
        <p:spPr bwMode="auto">
          <a:xfrm rot="5400000" flipV="1">
            <a:off x="62484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7" name="Line 22"/>
          <p:cNvSpPr>
            <a:spLocks noChangeShapeType="1"/>
          </p:cNvSpPr>
          <p:nvPr/>
        </p:nvSpPr>
        <p:spPr bwMode="auto">
          <a:xfrm rot="5400000">
            <a:off x="6477000" y="27432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8" name="Line 23"/>
          <p:cNvSpPr>
            <a:spLocks noChangeShapeType="1"/>
          </p:cNvSpPr>
          <p:nvPr/>
        </p:nvSpPr>
        <p:spPr bwMode="auto">
          <a:xfrm rot="5400000" flipV="1">
            <a:off x="6362700" y="30099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9" name="Line 24"/>
          <p:cNvSpPr>
            <a:spLocks noChangeShapeType="1"/>
          </p:cNvSpPr>
          <p:nvPr/>
        </p:nvSpPr>
        <p:spPr bwMode="auto">
          <a:xfrm rot="5400000" flipV="1">
            <a:off x="6515100"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40" name="Gerade Verbindung 259"/>
          <p:cNvCxnSpPr>
            <a:cxnSpLocks noChangeShapeType="1"/>
          </p:cNvCxnSpPr>
          <p:nvPr/>
        </p:nvCxnSpPr>
        <p:spPr bwMode="auto">
          <a:xfrm flipH="1">
            <a:off x="6096000" y="2743200"/>
            <a:ext cx="1524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1" name="Gerade Verbindung 240"/>
          <p:cNvCxnSpPr/>
          <p:nvPr/>
        </p:nvCxnSpPr>
        <p:spPr bwMode="auto">
          <a:xfrm flipV="1">
            <a:off x="6629400"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2" name="Line 18"/>
          <p:cNvSpPr>
            <a:spLocks noChangeShapeType="1"/>
          </p:cNvSpPr>
          <p:nvPr/>
        </p:nvSpPr>
        <p:spPr bwMode="auto">
          <a:xfrm rot="5400000">
            <a:off x="7315200"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3" name="Line 19"/>
          <p:cNvSpPr>
            <a:spLocks noChangeShapeType="1"/>
          </p:cNvSpPr>
          <p:nvPr/>
        </p:nvSpPr>
        <p:spPr bwMode="auto">
          <a:xfrm rot="5400000" flipV="1">
            <a:off x="70866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4" name="Line 20"/>
          <p:cNvSpPr>
            <a:spLocks noChangeShapeType="1"/>
          </p:cNvSpPr>
          <p:nvPr/>
        </p:nvSpPr>
        <p:spPr bwMode="auto">
          <a:xfrm rot="5400000" flipV="1">
            <a:off x="7086600"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5" name="Line 21"/>
          <p:cNvSpPr>
            <a:spLocks noChangeShapeType="1"/>
          </p:cNvSpPr>
          <p:nvPr/>
        </p:nvSpPr>
        <p:spPr bwMode="auto">
          <a:xfrm rot="5400000" flipV="1">
            <a:off x="70104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6" name="Line 22"/>
          <p:cNvSpPr>
            <a:spLocks noChangeShapeType="1"/>
          </p:cNvSpPr>
          <p:nvPr/>
        </p:nvSpPr>
        <p:spPr bwMode="auto">
          <a:xfrm rot="5400000" flipH="1">
            <a:off x="7200900" y="2933700"/>
            <a:ext cx="2286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7" name="Line 23"/>
          <p:cNvSpPr>
            <a:spLocks noChangeShapeType="1"/>
          </p:cNvSpPr>
          <p:nvPr/>
        </p:nvSpPr>
        <p:spPr bwMode="auto">
          <a:xfrm rot="5400000" flipV="1">
            <a:off x="7162800" y="33528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8" name="Line 24"/>
          <p:cNvSpPr>
            <a:spLocks noChangeShapeType="1"/>
          </p:cNvSpPr>
          <p:nvPr/>
        </p:nvSpPr>
        <p:spPr bwMode="auto">
          <a:xfrm rot="5400000" flipV="1">
            <a:off x="7277100"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49" name="Gerade Verbindung 259"/>
          <p:cNvCxnSpPr>
            <a:cxnSpLocks noChangeShapeType="1"/>
          </p:cNvCxnSpPr>
          <p:nvPr/>
        </p:nvCxnSpPr>
        <p:spPr bwMode="auto">
          <a:xfrm flipH="1">
            <a:off x="6858000" y="2743200"/>
            <a:ext cx="1524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0" name="Gerade Verbindung 249"/>
          <p:cNvCxnSpPr/>
          <p:nvPr/>
        </p:nvCxnSpPr>
        <p:spPr bwMode="auto">
          <a:xfrm flipV="1">
            <a:off x="7391400"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1" name="Line 18"/>
          <p:cNvSpPr>
            <a:spLocks noChangeShapeType="1"/>
          </p:cNvSpPr>
          <p:nvPr/>
        </p:nvSpPr>
        <p:spPr bwMode="auto">
          <a:xfrm rot="5400000">
            <a:off x="8316686"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2" name="Line 19"/>
          <p:cNvSpPr>
            <a:spLocks noChangeShapeType="1"/>
          </p:cNvSpPr>
          <p:nvPr/>
        </p:nvSpPr>
        <p:spPr bwMode="auto">
          <a:xfrm rot="5400000" flipV="1">
            <a:off x="8088086"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3" name="Line 20"/>
          <p:cNvSpPr>
            <a:spLocks noChangeShapeType="1"/>
          </p:cNvSpPr>
          <p:nvPr/>
        </p:nvSpPr>
        <p:spPr bwMode="auto">
          <a:xfrm rot="5400000" flipV="1">
            <a:off x="8088086"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4" name="Line 21"/>
          <p:cNvSpPr>
            <a:spLocks noChangeShapeType="1"/>
          </p:cNvSpPr>
          <p:nvPr/>
        </p:nvSpPr>
        <p:spPr bwMode="auto">
          <a:xfrm rot="5400000" flipV="1">
            <a:off x="8011886"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5" name="Line 22"/>
          <p:cNvSpPr>
            <a:spLocks noChangeShapeType="1"/>
          </p:cNvSpPr>
          <p:nvPr/>
        </p:nvSpPr>
        <p:spPr bwMode="auto">
          <a:xfrm rot="5400000">
            <a:off x="8196943" y="2710543"/>
            <a:ext cx="228600" cy="1415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6" name="Line 23"/>
          <p:cNvSpPr>
            <a:spLocks noChangeShapeType="1"/>
          </p:cNvSpPr>
          <p:nvPr/>
        </p:nvSpPr>
        <p:spPr bwMode="auto">
          <a:xfrm rot="5400000" flipV="1">
            <a:off x="8153400" y="28956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7" name="Line 24"/>
          <p:cNvSpPr>
            <a:spLocks noChangeShapeType="1"/>
          </p:cNvSpPr>
          <p:nvPr/>
        </p:nvSpPr>
        <p:spPr bwMode="auto">
          <a:xfrm rot="5400000" flipV="1">
            <a:off x="8278586"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58" name="Gerade Verbindung 259"/>
          <p:cNvCxnSpPr>
            <a:cxnSpLocks noChangeShapeType="1"/>
          </p:cNvCxnSpPr>
          <p:nvPr/>
        </p:nvCxnSpPr>
        <p:spPr bwMode="auto">
          <a:xfrm flipH="1">
            <a:off x="7772400" y="2743200"/>
            <a:ext cx="239486"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9" name="Gerade Verbindung 258"/>
          <p:cNvCxnSpPr/>
          <p:nvPr/>
        </p:nvCxnSpPr>
        <p:spPr bwMode="auto">
          <a:xfrm flipV="1">
            <a:off x="8392886"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Ellipse 6"/>
          <p:cNvSpPr/>
          <p:nvPr/>
        </p:nvSpPr>
        <p:spPr bwMode="auto">
          <a:xfrm>
            <a:off x="62484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0" name="Ellipse 259"/>
          <p:cNvSpPr/>
          <p:nvPr/>
        </p:nvSpPr>
        <p:spPr bwMode="auto">
          <a:xfrm>
            <a:off x="70104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1" name="Ellipse 260"/>
          <p:cNvSpPr/>
          <p:nvPr/>
        </p:nvSpPr>
        <p:spPr bwMode="auto">
          <a:xfrm>
            <a:off x="80010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 name="Textfeld 7"/>
          <p:cNvSpPr txBox="1"/>
          <p:nvPr/>
        </p:nvSpPr>
        <p:spPr>
          <a:xfrm>
            <a:off x="6096000" y="4495800"/>
            <a:ext cx="274435" cy="276999"/>
          </a:xfrm>
          <a:prstGeom prst="rect">
            <a:avLst/>
          </a:prstGeom>
          <a:noFill/>
        </p:spPr>
        <p:txBody>
          <a:bodyPr wrap="none" rtlCol="0">
            <a:spAutoFit/>
          </a:bodyPr>
          <a:lstStyle/>
          <a:p>
            <a:r>
              <a:rPr lang="de-DE" dirty="0" smtClean="0"/>
              <a:t>+</a:t>
            </a:r>
            <a:endParaRPr lang="de-DE" dirty="0"/>
          </a:p>
        </p:txBody>
      </p:sp>
      <p:sp>
        <p:nvSpPr>
          <p:cNvPr id="262" name="Textfeld 261"/>
          <p:cNvSpPr txBox="1"/>
          <p:nvPr/>
        </p:nvSpPr>
        <p:spPr>
          <a:xfrm>
            <a:off x="6572436" y="4648200"/>
            <a:ext cx="235962" cy="276999"/>
          </a:xfrm>
          <a:prstGeom prst="rect">
            <a:avLst/>
          </a:prstGeom>
          <a:noFill/>
        </p:spPr>
        <p:txBody>
          <a:bodyPr wrap="none" rtlCol="0">
            <a:spAutoFit/>
          </a:bodyPr>
          <a:lstStyle/>
          <a:p>
            <a:r>
              <a:rPr lang="de-DE" dirty="0" smtClean="0"/>
              <a:t>-</a:t>
            </a:r>
            <a:endParaRPr lang="de-DE" dirty="0"/>
          </a:p>
        </p:txBody>
      </p:sp>
      <p:sp>
        <p:nvSpPr>
          <p:cNvPr id="9" name="Textfeld 8"/>
          <p:cNvSpPr txBox="1"/>
          <p:nvPr/>
        </p:nvSpPr>
        <p:spPr>
          <a:xfrm>
            <a:off x="6248400" y="4343400"/>
            <a:ext cx="505268" cy="276999"/>
          </a:xfrm>
          <a:prstGeom prst="rect">
            <a:avLst/>
          </a:prstGeom>
          <a:noFill/>
        </p:spPr>
        <p:txBody>
          <a:bodyPr wrap="none" rtlCol="0">
            <a:spAutoFit/>
          </a:bodyPr>
          <a:lstStyle/>
          <a:p>
            <a:r>
              <a:rPr lang="de-DE" dirty="0" smtClean="0"/>
              <a:t>&lt;</a:t>
            </a:r>
            <a:r>
              <a:rPr lang="de-DE" dirty="0" err="1" smtClean="0"/>
              <a:t>Vth</a:t>
            </a:r>
            <a:endParaRPr lang="de-DE" dirty="0"/>
          </a:p>
        </p:txBody>
      </p:sp>
      <p:sp>
        <p:nvSpPr>
          <p:cNvPr id="263" name="Textfeld 262"/>
          <p:cNvSpPr txBox="1"/>
          <p:nvPr/>
        </p:nvSpPr>
        <p:spPr>
          <a:xfrm>
            <a:off x="7802765" y="4267200"/>
            <a:ext cx="274435" cy="276999"/>
          </a:xfrm>
          <a:prstGeom prst="rect">
            <a:avLst/>
          </a:prstGeom>
          <a:noFill/>
        </p:spPr>
        <p:txBody>
          <a:bodyPr wrap="none" rtlCol="0">
            <a:spAutoFit/>
          </a:bodyPr>
          <a:lstStyle/>
          <a:p>
            <a:r>
              <a:rPr lang="de-DE" dirty="0" smtClean="0"/>
              <a:t>+</a:t>
            </a:r>
            <a:endParaRPr lang="de-DE" dirty="0"/>
          </a:p>
        </p:txBody>
      </p:sp>
      <p:sp>
        <p:nvSpPr>
          <p:cNvPr id="264" name="Textfeld 263"/>
          <p:cNvSpPr txBox="1"/>
          <p:nvPr/>
        </p:nvSpPr>
        <p:spPr>
          <a:xfrm>
            <a:off x="8382000" y="4648200"/>
            <a:ext cx="235962" cy="276999"/>
          </a:xfrm>
          <a:prstGeom prst="rect">
            <a:avLst/>
          </a:prstGeom>
          <a:noFill/>
        </p:spPr>
        <p:txBody>
          <a:bodyPr wrap="none" rtlCol="0">
            <a:spAutoFit/>
          </a:bodyPr>
          <a:lstStyle/>
          <a:p>
            <a:r>
              <a:rPr lang="de-DE" dirty="0" smtClean="0"/>
              <a:t>-</a:t>
            </a:r>
            <a:endParaRPr lang="de-DE" dirty="0"/>
          </a:p>
        </p:txBody>
      </p:sp>
      <p:sp>
        <p:nvSpPr>
          <p:cNvPr id="265" name="Textfeld 264"/>
          <p:cNvSpPr txBox="1"/>
          <p:nvPr/>
        </p:nvSpPr>
        <p:spPr>
          <a:xfrm>
            <a:off x="7924800" y="4343400"/>
            <a:ext cx="505268" cy="276999"/>
          </a:xfrm>
          <a:prstGeom prst="rect">
            <a:avLst/>
          </a:prstGeom>
          <a:noFill/>
        </p:spPr>
        <p:txBody>
          <a:bodyPr wrap="none" rtlCol="0">
            <a:spAutoFit/>
          </a:bodyPr>
          <a:lstStyle/>
          <a:p>
            <a:r>
              <a:rPr lang="de-DE" dirty="0" smtClean="0"/>
              <a:t>&gt;</a:t>
            </a:r>
            <a:r>
              <a:rPr lang="de-DE" dirty="0" err="1" smtClean="0"/>
              <a:t>Vth</a:t>
            </a:r>
            <a:endParaRPr lang="de-DE" dirty="0"/>
          </a:p>
        </p:txBody>
      </p:sp>
    </p:spTree>
    <p:extLst>
      <p:ext uri="{BB962C8B-B14F-4D97-AF65-F5344CB8AC3E}">
        <p14:creationId xmlns:p14="http://schemas.microsoft.com/office/powerpoint/2010/main" val="88291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NMOS und PMOS</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11</a:t>
            </a:fld>
            <a:endParaRPr lang="de-DE" altLang="de-DE"/>
          </a:p>
        </p:txBody>
      </p:sp>
      <p:sp>
        <p:nvSpPr>
          <p:cNvPr id="198" name="Line 18"/>
          <p:cNvSpPr>
            <a:spLocks noChangeShapeType="1"/>
          </p:cNvSpPr>
          <p:nvPr/>
        </p:nvSpPr>
        <p:spPr bwMode="auto">
          <a:xfrm rot="16200000" flipV="1">
            <a:off x="22098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9" name="Line 19"/>
          <p:cNvSpPr>
            <a:spLocks noChangeShapeType="1"/>
          </p:cNvSpPr>
          <p:nvPr/>
        </p:nvSpPr>
        <p:spPr bwMode="auto">
          <a:xfrm rot="16200000">
            <a:off x="19812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0" name="Line 20"/>
          <p:cNvSpPr>
            <a:spLocks noChangeShapeType="1"/>
          </p:cNvSpPr>
          <p:nvPr/>
        </p:nvSpPr>
        <p:spPr bwMode="auto">
          <a:xfrm rot="16200000">
            <a:off x="19812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1" name="Line 21"/>
          <p:cNvSpPr>
            <a:spLocks noChangeShapeType="1"/>
          </p:cNvSpPr>
          <p:nvPr/>
        </p:nvSpPr>
        <p:spPr bwMode="auto">
          <a:xfrm rot="16200000">
            <a:off x="19050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2" name="Line 22"/>
          <p:cNvSpPr>
            <a:spLocks noChangeShapeType="1"/>
          </p:cNvSpPr>
          <p:nvPr/>
        </p:nvSpPr>
        <p:spPr bwMode="auto">
          <a:xfrm rot="16200000" flipV="1">
            <a:off x="2324100" y="4457700"/>
            <a:ext cx="83820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3" name="Line 23"/>
          <p:cNvSpPr>
            <a:spLocks noChangeShapeType="1"/>
          </p:cNvSpPr>
          <p:nvPr/>
        </p:nvSpPr>
        <p:spPr bwMode="auto">
          <a:xfrm rot="16200000">
            <a:off x="3238500" y="5372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4" name="Line 24"/>
          <p:cNvSpPr>
            <a:spLocks noChangeShapeType="1"/>
          </p:cNvSpPr>
          <p:nvPr/>
        </p:nvSpPr>
        <p:spPr bwMode="auto">
          <a:xfrm rot="16200000">
            <a:off x="21717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97" name="Gerade Verbindung 259"/>
          <p:cNvCxnSpPr>
            <a:cxnSpLocks noChangeShapeType="1"/>
          </p:cNvCxnSpPr>
          <p:nvPr/>
        </p:nvCxnSpPr>
        <p:spPr bwMode="auto">
          <a:xfrm flipH="1" flipV="1">
            <a:off x="1828800" y="4648200"/>
            <a:ext cx="762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 name="Gerade Verbindung 142"/>
          <p:cNvCxnSpPr/>
          <p:nvPr/>
        </p:nvCxnSpPr>
        <p:spPr bwMode="auto">
          <a:xfrm>
            <a:off x="2286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Gerade Verbindung 143"/>
          <p:cNvCxnSpPr/>
          <p:nvPr/>
        </p:nvCxnSpPr>
        <p:spPr bwMode="auto">
          <a:xfrm flipH="1">
            <a:off x="914400" y="5638800"/>
            <a:ext cx="586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5" name="Group 25"/>
          <p:cNvGrpSpPr>
            <a:grpSpLocks/>
          </p:cNvGrpSpPr>
          <p:nvPr/>
        </p:nvGrpSpPr>
        <p:grpSpPr bwMode="auto">
          <a:xfrm rot="16200000">
            <a:off x="2400300" y="4686300"/>
            <a:ext cx="762000" cy="381000"/>
            <a:chOff x="1872" y="1776"/>
            <a:chExt cx="480" cy="240"/>
          </a:xfrm>
        </p:grpSpPr>
        <p:sp>
          <p:nvSpPr>
            <p:cNvPr id="18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87" name="Gerade Verbindung 259"/>
          <p:cNvCxnSpPr>
            <a:cxnSpLocks noChangeShapeType="1"/>
          </p:cNvCxnSpPr>
          <p:nvPr/>
        </p:nvCxnSpPr>
        <p:spPr bwMode="auto">
          <a:xfrm flipH="1" flipV="1">
            <a:off x="2438400" y="48768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75" name="Group 25"/>
          <p:cNvGrpSpPr>
            <a:grpSpLocks/>
          </p:cNvGrpSpPr>
          <p:nvPr/>
        </p:nvGrpSpPr>
        <p:grpSpPr bwMode="auto">
          <a:xfrm rot="5400000" flipH="1">
            <a:off x="3543300" y="4686300"/>
            <a:ext cx="762000" cy="381000"/>
            <a:chOff x="1872" y="1776"/>
            <a:chExt cx="480" cy="240"/>
          </a:xfrm>
        </p:grpSpPr>
        <p:sp>
          <p:nvSpPr>
            <p:cNvPr id="17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77" name="Gerade Verbindung 259"/>
          <p:cNvCxnSpPr>
            <a:cxnSpLocks noChangeShapeType="1"/>
          </p:cNvCxnSpPr>
          <p:nvPr/>
        </p:nvCxnSpPr>
        <p:spPr bwMode="auto">
          <a:xfrm flipV="1">
            <a:off x="4114800" y="48768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7" name="Gerade Verbindung 146"/>
          <p:cNvCxnSpPr>
            <a:stCxn id="194" idx="0"/>
            <a:endCxn id="184" idx="0"/>
          </p:cNvCxnSpPr>
          <p:nvPr/>
        </p:nvCxnSpPr>
        <p:spPr bwMode="auto">
          <a:xfrm flipV="1">
            <a:off x="2971800" y="5257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Line 18"/>
          <p:cNvSpPr>
            <a:spLocks noChangeShapeType="1"/>
          </p:cNvSpPr>
          <p:nvPr/>
        </p:nvSpPr>
        <p:spPr bwMode="auto">
          <a:xfrm rot="16200000" flipV="1">
            <a:off x="63246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9" name="Line 19"/>
          <p:cNvSpPr>
            <a:spLocks noChangeShapeType="1"/>
          </p:cNvSpPr>
          <p:nvPr/>
        </p:nvSpPr>
        <p:spPr bwMode="auto">
          <a:xfrm rot="16200000">
            <a:off x="60960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0" name="Line 20"/>
          <p:cNvSpPr>
            <a:spLocks noChangeShapeType="1"/>
          </p:cNvSpPr>
          <p:nvPr/>
        </p:nvSpPr>
        <p:spPr bwMode="auto">
          <a:xfrm rot="16200000">
            <a:off x="60960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1" name="Line 21"/>
          <p:cNvSpPr>
            <a:spLocks noChangeShapeType="1"/>
          </p:cNvSpPr>
          <p:nvPr/>
        </p:nvSpPr>
        <p:spPr bwMode="auto">
          <a:xfrm rot="16200000">
            <a:off x="6019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2" name="Line 22"/>
          <p:cNvSpPr>
            <a:spLocks noChangeShapeType="1"/>
          </p:cNvSpPr>
          <p:nvPr/>
        </p:nvSpPr>
        <p:spPr bwMode="auto">
          <a:xfrm rot="16200000" flipV="1">
            <a:off x="6210300" y="46863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3" name="Line 23"/>
          <p:cNvSpPr>
            <a:spLocks noChangeShapeType="1"/>
          </p:cNvSpPr>
          <p:nvPr/>
        </p:nvSpPr>
        <p:spPr bwMode="auto">
          <a:xfrm rot="16200000">
            <a:off x="6515100" y="4991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4" name="Line 24"/>
          <p:cNvSpPr>
            <a:spLocks noChangeShapeType="1"/>
          </p:cNvSpPr>
          <p:nvPr/>
        </p:nvSpPr>
        <p:spPr bwMode="auto">
          <a:xfrm rot="16200000">
            <a:off x="62865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67" name="Gerade Verbindung 259"/>
          <p:cNvCxnSpPr>
            <a:cxnSpLocks noChangeShapeType="1"/>
          </p:cNvCxnSpPr>
          <p:nvPr/>
        </p:nvCxnSpPr>
        <p:spPr bwMode="auto">
          <a:xfrm flipH="1" flipV="1">
            <a:off x="58674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55" name="Group 25"/>
          <p:cNvGrpSpPr>
            <a:grpSpLocks/>
          </p:cNvGrpSpPr>
          <p:nvPr/>
        </p:nvGrpSpPr>
        <p:grpSpPr bwMode="auto">
          <a:xfrm rot="5400000" flipH="1">
            <a:off x="4914900" y="4610100"/>
            <a:ext cx="762000" cy="381000"/>
            <a:chOff x="1872" y="1776"/>
            <a:chExt cx="480" cy="240"/>
          </a:xfrm>
        </p:grpSpPr>
        <p:sp>
          <p:nvSpPr>
            <p:cNvPr id="15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7" name="Gerade Verbindung 259"/>
          <p:cNvCxnSpPr>
            <a:cxnSpLocks noChangeShapeType="1"/>
          </p:cNvCxnSpPr>
          <p:nvPr/>
        </p:nvCxnSpPr>
        <p:spPr bwMode="auto">
          <a:xfrm flipV="1">
            <a:off x="54864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0" name="Gerade Verbindung 149"/>
          <p:cNvCxnSpPr/>
          <p:nvPr/>
        </p:nvCxnSpPr>
        <p:spPr bwMode="auto">
          <a:xfrm flipV="1">
            <a:off x="51054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Gerade Verbindung 150"/>
          <p:cNvCxnSpPr/>
          <p:nvPr/>
        </p:nvCxnSpPr>
        <p:spPr bwMode="auto">
          <a:xfrm>
            <a:off x="5562600" y="4419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Gerade Verbindung 151"/>
          <p:cNvCxnSpPr/>
          <p:nvPr/>
        </p:nvCxnSpPr>
        <p:spPr bwMode="auto">
          <a:xfrm flipV="1">
            <a:off x="55626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Gerade Verbindung 152"/>
          <p:cNvCxnSpPr/>
          <p:nvPr/>
        </p:nvCxnSpPr>
        <p:spPr bwMode="auto">
          <a:xfrm>
            <a:off x="5105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Gerade Verbindung 153"/>
          <p:cNvCxnSpPr/>
          <p:nvPr/>
        </p:nvCxnSpPr>
        <p:spPr bwMode="auto">
          <a:xfrm>
            <a:off x="64008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438400" y="4876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2" name="Gerade Verbindung 221"/>
          <p:cNvCxnSpPr/>
          <p:nvPr/>
        </p:nvCxnSpPr>
        <p:spPr bwMode="auto">
          <a:xfrm>
            <a:off x="4267200" y="4876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295239" y="4038600"/>
            <a:ext cx="2876558" cy="276999"/>
          </a:xfrm>
          <a:prstGeom prst="rect">
            <a:avLst/>
          </a:prstGeom>
          <a:noFill/>
        </p:spPr>
        <p:txBody>
          <a:bodyPr wrap="none" rtlCol="0">
            <a:spAutoFit/>
          </a:bodyPr>
          <a:lstStyle/>
          <a:p>
            <a:r>
              <a:rPr lang="de-DE" dirty="0" smtClean="0"/>
              <a:t>Nicht in Sättigung wenn </a:t>
            </a:r>
            <a:r>
              <a:rPr lang="de-DE" dirty="0" err="1" smtClean="0"/>
              <a:t>VinP</a:t>
            </a:r>
            <a:r>
              <a:rPr lang="de-DE" dirty="0" smtClean="0"/>
              <a:t>/N zu klein</a:t>
            </a:r>
            <a:endParaRPr lang="de-DE" dirty="0"/>
          </a:p>
        </p:txBody>
      </p:sp>
      <p:cxnSp>
        <p:nvCxnSpPr>
          <p:cNvPr id="17" name="Gerade Verbindung mit Pfeil 16"/>
          <p:cNvCxnSpPr/>
          <p:nvPr/>
        </p:nvCxnSpPr>
        <p:spPr bwMode="auto">
          <a:xfrm>
            <a:off x="1828800" y="4419600"/>
            <a:ext cx="152400" cy="152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3" name="Textfeld 222"/>
          <p:cNvSpPr txBox="1"/>
          <p:nvPr/>
        </p:nvSpPr>
        <p:spPr>
          <a:xfrm>
            <a:off x="2387104" y="5029200"/>
            <a:ext cx="505716" cy="276999"/>
          </a:xfrm>
          <a:prstGeom prst="rect">
            <a:avLst/>
          </a:prstGeom>
          <a:noFill/>
        </p:spPr>
        <p:txBody>
          <a:bodyPr wrap="none" rtlCol="0">
            <a:spAutoFit/>
          </a:bodyPr>
          <a:lstStyle/>
          <a:p>
            <a:r>
              <a:rPr lang="de-DE" dirty="0" err="1" smtClean="0"/>
              <a:t>VinP</a:t>
            </a:r>
            <a:endParaRPr lang="de-DE" dirty="0"/>
          </a:p>
        </p:txBody>
      </p:sp>
      <p:sp>
        <p:nvSpPr>
          <p:cNvPr id="224" name="Textfeld 223"/>
          <p:cNvSpPr txBox="1"/>
          <p:nvPr/>
        </p:nvSpPr>
        <p:spPr>
          <a:xfrm>
            <a:off x="4211897" y="5029200"/>
            <a:ext cx="513731" cy="276999"/>
          </a:xfrm>
          <a:prstGeom prst="rect">
            <a:avLst/>
          </a:prstGeom>
          <a:noFill/>
        </p:spPr>
        <p:txBody>
          <a:bodyPr wrap="none" rtlCol="0">
            <a:spAutoFit/>
          </a:bodyPr>
          <a:lstStyle/>
          <a:p>
            <a:r>
              <a:rPr lang="de-DE" dirty="0" err="1" smtClean="0"/>
              <a:t>VinN</a:t>
            </a:r>
            <a:endParaRPr lang="de-DE" dirty="0"/>
          </a:p>
        </p:txBody>
      </p:sp>
      <p:sp>
        <p:nvSpPr>
          <p:cNvPr id="24" name="Rechteck 23"/>
          <p:cNvSpPr/>
          <p:nvPr/>
        </p:nvSpPr>
        <p:spPr bwMode="auto">
          <a:xfrm>
            <a:off x="6553200" y="4343400"/>
            <a:ext cx="152400" cy="533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5" name="Line 23"/>
          <p:cNvSpPr>
            <a:spLocks noChangeShapeType="1"/>
          </p:cNvSpPr>
          <p:nvPr/>
        </p:nvSpPr>
        <p:spPr bwMode="auto">
          <a:xfrm rot="16200000">
            <a:off x="6515100" y="4229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26" name="Textfeld 225"/>
          <p:cNvSpPr txBox="1"/>
          <p:nvPr/>
        </p:nvSpPr>
        <p:spPr>
          <a:xfrm>
            <a:off x="6179807" y="3733800"/>
            <a:ext cx="2708947" cy="276999"/>
          </a:xfrm>
          <a:prstGeom prst="rect">
            <a:avLst/>
          </a:prstGeom>
          <a:noFill/>
        </p:spPr>
        <p:txBody>
          <a:bodyPr wrap="none" rtlCol="0">
            <a:spAutoFit/>
          </a:bodyPr>
          <a:lstStyle/>
          <a:p>
            <a:r>
              <a:rPr lang="de-DE" dirty="0" smtClean="0"/>
              <a:t>Nicht in Sättigung wenn </a:t>
            </a:r>
            <a:r>
              <a:rPr lang="de-DE" dirty="0" err="1" smtClean="0"/>
              <a:t>Vout</a:t>
            </a:r>
            <a:r>
              <a:rPr lang="de-DE" dirty="0" smtClean="0"/>
              <a:t> zu klein</a:t>
            </a:r>
            <a:endParaRPr lang="de-DE" dirty="0"/>
          </a:p>
        </p:txBody>
      </p:sp>
      <p:cxnSp>
        <p:nvCxnSpPr>
          <p:cNvPr id="29" name="Gerade Verbindung mit Pfeil 28"/>
          <p:cNvCxnSpPr/>
          <p:nvPr/>
        </p:nvCxnSpPr>
        <p:spPr bwMode="auto">
          <a:xfrm flipH="1">
            <a:off x="6324600" y="4038600"/>
            <a:ext cx="762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68887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831850"/>
          </a:xfrm>
        </p:spPr>
        <p:txBody>
          <a:bodyPr/>
          <a:lstStyle/>
          <a:p>
            <a:pPr eaLnBrk="1" hangingPunct="1"/>
            <a:r>
              <a:rPr lang="de-DE" sz="1400" dirty="0" smtClean="0"/>
              <a:t>NMOS</a:t>
            </a:r>
          </a:p>
          <a:p>
            <a:pPr eaLnBrk="1" hangingPunct="1"/>
            <a:r>
              <a:rPr lang="de-DE" sz="1400" dirty="0"/>
              <a:t>Ein </a:t>
            </a:r>
            <a:r>
              <a:rPr lang="de-DE" sz="1400" dirty="0" smtClean="0"/>
              <a:t>NMOS kann leiten nur wenn Source-Potential </a:t>
            </a:r>
            <a:r>
              <a:rPr lang="de-DE" sz="1400" dirty="0"/>
              <a:t>niedrig </a:t>
            </a:r>
            <a:r>
              <a:rPr lang="de-DE" sz="1400" dirty="0" smtClean="0"/>
              <a:t>genug ist (&lt;VDD-</a:t>
            </a:r>
            <a:r>
              <a:rPr lang="de-DE" sz="1400" dirty="0" err="1" smtClean="0"/>
              <a:t>Vth</a:t>
            </a:r>
            <a:r>
              <a:rPr lang="de-DE" sz="1400" dirty="0" smtClean="0"/>
              <a:t>)</a:t>
            </a:r>
          </a:p>
          <a:p>
            <a:pPr eaLnBrk="1" hangingPunct="1"/>
            <a:r>
              <a:rPr lang="de-DE" sz="1400" dirty="0" smtClean="0"/>
              <a:t>NMOS Source ist oft an GND angeschlossen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12</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Gerade Verbindung 2"/>
          <p:cNvCxnSpPr/>
          <p:nvPr/>
        </p:nvCxnSpPr>
        <p:spPr bwMode="auto">
          <a:xfrm>
            <a:off x="2743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590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2590800" y="4724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743200" y="47244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2590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2133600" y="41910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Bogen 23"/>
          <p:cNvSpPr/>
          <p:nvPr/>
        </p:nvSpPr>
        <p:spPr bwMode="auto">
          <a:xfrm rot="16200000" flipH="1">
            <a:off x="3505200" y="1524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p:nvPr/>
        </p:nvCxnSpPr>
        <p:spPr bwMode="auto">
          <a:xfrm flipH="1">
            <a:off x="3429000" y="243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 name="Gruppieren 29"/>
          <p:cNvGrpSpPr/>
          <p:nvPr/>
        </p:nvGrpSpPr>
        <p:grpSpPr>
          <a:xfrm>
            <a:off x="1600200" y="3200400"/>
            <a:ext cx="533400" cy="762000"/>
            <a:chOff x="1600200" y="4419600"/>
            <a:chExt cx="533400" cy="762000"/>
          </a:xfrm>
        </p:grpSpPr>
        <p:sp>
          <p:nvSpPr>
            <p:cNvPr id="31"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5"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38"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6" name="Gerade Verbindung 15"/>
          <p:cNvCxnSpPr>
            <a:endCxn id="156" idx="1"/>
          </p:cNvCxnSpPr>
          <p:nvPr/>
        </p:nvCxnSpPr>
        <p:spPr bwMode="auto">
          <a:xfrm>
            <a:off x="2133600" y="3962400"/>
            <a:ext cx="1"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flipH="1">
            <a:off x="1981200" y="3200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Gleichschenkliges Dreieck 42"/>
          <p:cNvSpPr/>
          <p:nvPr/>
        </p:nvSpPr>
        <p:spPr bwMode="auto">
          <a:xfrm flipV="1">
            <a:off x="2590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Bogen 43"/>
          <p:cNvSpPr/>
          <p:nvPr/>
        </p:nvSpPr>
        <p:spPr bwMode="auto">
          <a:xfrm rot="5400000" flipH="1" flipV="1">
            <a:off x="5105400" y="2895600"/>
            <a:ext cx="3200400" cy="28956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5" name="Gerade Verbindung 44"/>
          <p:cNvCxnSpPr/>
          <p:nvPr/>
        </p:nvCxnSpPr>
        <p:spPr bwMode="auto">
          <a:xfrm flipH="1">
            <a:off x="6705600" y="27432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3429000" y="3505200"/>
            <a:ext cx="4572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3429000" y="1600200"/>
            <a:ext cx="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810000" y="27432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3810000" y="24384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feld 27"/>
          <p:cNvSpPr txBox="1"/>
          <p:nvPr/>
        </p:nvSpPr>
        <p:spPr>
          <a:xfrm>
            <a:off x="7620000" y="3505200"/>
            <a:ext cx="227948" cy="276999"/>
          </a:xfrm>
          <a:prstGeom prst="rect">
            <a:avLst/>
          </a:prstGeom>
          <a:noFill/>
        </p:spPr>
        <p:txBody>
          <a:bodyPr wrap="none" rtlCol="0">
            <a:spAutoFit/>
          </a:bodyPr>
          <a:lstStyle/>
          <a:p>
            <a:r>
              <a:rPr lang="de-DE" dirty="0" smtClean="0"/>
              <a:t>t</a:t>
            </a:r>
            <a:endParaRPr lang="de-DE" dirty="0"/>
          </a:p>
        </p:txBody>
      </p:sp>
      <p:sp>
        <p:nvSpPr>
          <p:cNvPr id="54" name="Textfeld 53"/>
          <p:cNvSpPr txBox="1"/>
          <p:nvPr/>
        </p:nvSpPr>
        <p:spPr>
          <a:xfrm>
            <a:off x="3132273" y="1752600"/>
            <a:ext cx="364203" cy="276999"/>
          </a:xfrm>
          <a:prstGeom prst="rect">
            <a:avLst/>
          </a:prstGeom>
          <a:noFill/>
        </p:spPr>
        <p:txBody>
          <a:bodyPr wrap="none" rtlCol="0">
            <a:spAutoFit/>
          </a:bodyPr>
          <a:lstStyle/>
          <a:p>
            <a:r>
              <a:rPr lang="de-DE" dirty="0" err="1" smtClean="0"/>
              <a:t>Vc</a:t>
            </a:r>
            <a:endParaRPr lang="de-DE" dirty="0"/>
          </a:p>
        </p:txBody>
      </p:sp>
      <p:sp>
        <p:nvSpPr>
          <p:cNvPr id="29" name="Textfeld 28"/>
          <p:cNvSpPr txBox="1"/>
          <p:nvPr/>
        </p:nvSpPr>
        <p:spPr>
          <a:xfrm>
            <a:off x="3429000" y="2133600"/>
            <a:ext cx="508474" cy="276999"/>
          </a:xfrm>
          <a:prstGeom prst="rect">
            <a:avLst/>
          </a:prstGeom>
          <a:noFill/>
        </p:spPr>
        <p:txBody>
          <a:bodyPr wrap="none" rtlCol="0">
            <a:spAutoFit/>
          </a:bodyPr>
          <a:lstStyle/>
          <a:p>
            <a:r>
              <a:rPr lang="de-DE" dirty="0" smtClean="0"/>
              <a:t>VDD</a:t>
            </a:r>
            <a:endParaRPr lang="de-DE" dirty="0"/>
          </a:p>
        </p:txBody>
      </p:sp>
      <p:sp>
        <p:nvSpPr>
          <p:cNvPr id="56" name="Textfeld 55"/>
          <p:cNvSpPr txBox="1"/>
          <p:nvPr/>
        </p:nvSpPr>
        <p:spPr>
          <a:xfrm>
            <a:off x="1828800" y="2895600"/>
            <a:ext cx="508474" cy="276999"/>
          </a:xfrm>
          <a:prstGeom prst="rect">
            <a:avLst/>
          </a:prstGeom>
          <a:noFill/>
        </p:spPr>
        <p:txBody>
          <a:bodyPr wrap="none" rtlCol="0">
            <a:spAutoFit/>
          </a:bodyPr>
          <a:lstStyle/>
          <a:p>
            <a:r>
              <a:rPr lang="de-DE" dirty="0" smtClean="0"/>
              <a:t>VDD</a:t>
            </a:r>
            <a:endParaRPr lang="de-DE" dirty="0"/>
          </a:p>
        </p:txBody>
      </p:sp>
      <p:cxnSp>
        <p:nvCxnSpPr>
          <p:cNvPr id="5" name="Gerade Verbindung mit Pfeil 4"/>
          <p:cNvCxnSpPr/>
          <p:nvPr/>
        </p:nvCxnSpPr>
        <p:spPr bwMode="auto">
          <a:xfrm>
            <a:off x="7086600" y="24384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feld 6"/>
          <p:cNvSpPr txBox="1"/>
          <p:nvPr/>
        </p:nvSpPr>
        <p:spPr>
          <a:xfrm>
            <a:off x="1188801" y="4572000"/>
            <a:ext cx="771365" cy="276999"/>
          </a:xfrm>
          <a:prstGeom prst="rect">
            <a:avLst/>
          </a:prstGeom>
          <a:noFill/>
        </p:spPr>
        <p:txBody>
          <a:bodyPr wrap="none" rtlCol="0">
            <a:spAutoFit/>
          </a:bodyPr>
          <a:lstStyle/>
          <a:p>
            <a:r>
              <a:rPr lang="de-DE" dirty="0" smtClean="0"/>
              <a:t>entladen</a:t>
            </a:r>
            <a:endParaRPr lang="de-DE" dirty="0"/>
          </a:p>
        </p:txBody>
      </p:sp>
      <p:sp>
        <p:nvSpPr>
          <p:cNvPr id="49" name="Textfeld 48"/>
          <p:cNvSpPr txBox="1"/>
          <p:nvPr/>
        </p:nvSpPr>
        <p:spPr>
          <a:xfrm>
            <a:off x="1143000" y="3352800"/>
            <a:ext cx="771366" cy="276999"/>
          </a:xfrm>
          <a:prstGeom prst="rect">
            <a:avLst/>
          </a:prstGeom>
          <a:noFill/>
        </p:spPr>
        <p:txBody>
          <a:bodyPr wrap="none" rtlCol="0">
            <a:spAutoFit/>
          </a:bodyPr>
          <a:lstStyle/>
          <a:p>
            <a:r>
              <a:rPr lang="de-DE" dirty="0" smtClean="0"/>
              <a:t>aufladen</a:t>
            </a:r>
            <a:endParaRPr lang="de-DE" dirty="0"/>
          </a:p>
        </p:txBody>
      </p:sp>
    </p:spTree>
    <p:extLst>
      <p:ext uri="{BB962C8B-B14F-4D97-AF65-F5344CB8AC3E}">
        <p14:creationId xmlns:p14="http://schemas.microsoft.com/office/powerpoint/2010/main" val="1959305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PMOS</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13</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Gerade Verbindung 2"/>
          <p:cNvCxnSpPr/>
          <p:nvPr/>
        </p:nvCxnSpPr>
        <p:spPr bwMode="auto">
          <a:xfrm>
            <a:off x="2743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590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2590800" y="4724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743200" y="47244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2590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2133600" y="41910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Bogen 23"/>
          <p:cNvSpPr/>
          <p:nvPr/>
        </p:nvSpPr>
        <p:spPr bwMode="auto">
          <a:xfrm rot="16200000" flipH="1">
            <a:off x="3505200" y="1524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p:nvPr/>
        </p:nvCxnSpPr>
        <p:spPr bwMode="auto">
          <a:xfrm flipH="1">
            <a:off x="3429000" y="243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 name="Gruppieren 29"/>
          <p:cNvGrpSpPr/>
          <p:nvPr/>
        </p:nvGrpSpPr>
        <p:grpSpPr>
          <a:xfrm>
            <a:off x="1600200" y="3200400"/>
            <a:ext cx="533400" cy="762000"/>
            <a:chOff x="1600200" y="4419600"/>
            <a:chExt cx="533400" cy="762000"/>
          </a:xfrm>
        </p:grpSpPr>
        <p:sp>
          <p:nvSpPr>
            <p:cNvPr id="31"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5"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38"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6" name="Gerade Verbindung 15"/>
          <p:cNvCxnSpPr>
            <a:endCxn id="156" idx="1"/>
          </p:cNvCxnSpPr>
          <p:nvPr/>
        </p:nvCxnSpPr>
        <p:spPr bwMode="auto">
          <a:xfrm>
            <a:off x="2133600" y="3962400"/>
            <a:ext cx="1"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flipH="1">
            <a:off x="1981200" y="3200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Gleichschenkliges Dreieck 42"/>
          <p:cNvSpPr/>
          <p:nvPr/>
        </p:nvSpPr>
        <p:spPr bwMode="auto">
          <a:xfrm flipV="1">
            <a:off x="2590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2" name="Gerade Verbindung mit Pfeil 21"/>
          <p:cNvCxnSpPr/>
          <p:nvPr/>
        </p:nvCxnSpPr>
        <p:spPr bwMode="auto">
          <a:xfrm>
            <a:off x="3429000" y="3505200"/>
            <a:ext cx="4572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3429000" y="1600200"/>
            <a:ext cx="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3810000" y="24384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feld 27"/>
          <p:cNvSpPr txBox="1"/>
          <p:nvPr/>
        </p:nvSpPr>
        <p:spPr>
          <a:xfrm>
            <a:off x="7620000" y="3505200"/>
            <a:ext cx="227948" cy="276999"/>
          </a:xfrm>
          <a:prstGeom prst="rect">
            <a:avLst/>
          </a:prstGeom>
          <a:noFill/>
        </p:spPr>
        <p:txBody>
          <a:bodyPr wrap="none" rtlCol="0">
            <a:spAutoFit/>
          </a:bodyPr>
          <a:lstStyle/>
          <a:p>
            <a:r>
              <a:rPr lang="de-DE" dirty="0" smtClean="0"/>
              <a:t>t</a:t>
            </a:r>
            <a:endParaRPr lang="de-DE" dirty="0"/>
          </a:p>
        </p:txBody>
      </p:sp>
      <p:sp>
        <p:nvSpPr>
          <p:cNvPr id="54" name="Textfeld 53"/>
          <p:cNvSpPr txBox="1"/>
          <p:nvPr/>
        </p:nvSpPr>
        <p:spPr>
          <a:xfrm>
            <a:off x="3132273" y="1752600"/>
            <a:ext cx="364203" cy="276999"/>
          </a:xfrm>
          <a:prstGeom prst="rect">
            <a:avLst/>
          </a:prstGeom>
          <a:noFill/>
        </p:spPr>
        <p:txBody>
          <a:bodyPr wrap="none" rtlCol="0">
            <a:spAutoFit/>
          </a:bodyPr>
          <a:lstStyle/>
          <a:p>
            <a:r>
              <a:rPr lang="de-DE" dirty="0" err="1" smtClean="0"/>
              <a:t>Vc</a:t>
            </a:r>
            <a:endParaRPr lang="de-DE" dirty="0"/>
          </a:p>
        </p:txBody>
      </p:sp>
      <p:sp>
        <p:nvSpPr>
          <p:cNvPr id="29" name="Textfeld 28"/>
          <p:cNvSpPr txBox="1"/>
          <p:nvPr/>
        </p:nvSpPr>
        <p:spPr>
          <a:xfrm>
            <a:off x="3429000" y="2133600"/>
            <a:ext cx="508474" cy="276999"/>
          </a:xfrm>
          <a:prstGeom prst="rect">
            <a:avLst/>
          </a:prstGeom>
          <a:noFill/>
        </p:spPr>
        <p:txBody>
          <a:bodyPr wrap="none" rtlCol="0">
            <a:spAutoFit/>
          </a:bodyPr>
          <a:lstStyle/>
          <a:p>
            <a:r>
              <a:rPr lang="de-DE" dirty="0" smtClean="0"/>
              <a:t>VDD</a:t>
            </a:r>
            <a:endParaRPr lang="de-DE" dirty="0"/>
          </a:p>
        </p:txBody>
      </p:sp>
      <p:sp>
        <p:nvSpPr>
          <p:cNvPr id="56" name="Textfeld 55"/>
          <p:cNvSpPr txBox="1"/>
          <p:nvPr/>
        </p:nvSpPr>
        <p:spPr>
          <a:xfrm>
            <a:off x="1828800" y="2895600"/>
            <a:ext cx="508474" cy="276999"/>
          </a:xfrm>
          <a:prstGeom prst="rect">
            <a:avLst/>
          </a:prstGeom>
          <a:noFill/>
        </p:spPr>
        <p:txBody>
          <a:bodyPr wrap="none" rtlCol="0">
            <a:spAutoFit/>
          </a:bodyPr>
          <a:lstStyle/>
          <a:p>
            <a:r>
              <a:rPr lang="de-DE" dirty="0" smtClean="0"/>
              <a:t>VDD</a:t>
            </a:r>
            <a:endParaRPr lang="de-DE" dirty="0"/>
          </a:p>
        </p:txBody>
      </p:sp>
      <p:sp>
        <p:nvSpPr>
          <p:cNvPr id="46" name="Bogen 45"/>
          <p:cNvSpPr/>
          <p:nvPr/>
        </p:nvSpPr>
        <p:spPr bwMode="auto">
          <a:xfrm rot="5400000" flipH="1" flipV="1">
            <a:off x="4724400" y="29718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Ellipse 1"/>
          <p:cNvSpPr/>
          <p:nvPr/>
        </p:nvSpPr>
        <p:spPr bwMode="auto">
          <a:xfrm>
            <a:off x="1752600" y="35052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5" name="Bogen 44"/>
          <p:cNvSpPr/>
          <p:nvPr/>
        </p:nvSpPr>
        <p:spPr bwMode="auto">
          <a:xfrm rot="5400000" flipH="1" flipV="1">
            <a:off x="5105400" y="2895600"/>
            <a:ext cx="3200400" cy="2895600"/>
          </a:xfrm>
          <a:prstGeom prst="arc">
            <a:avLst>
              <a:gd name="adj1" fmla="val 18299521"/>
              <a:gd name="adj2" fmla="val 0"/>
            </a:avLst>
          </a:prstGeom>
          <a:noFill/>
          <a:ln w="9525" cap="flat" cmpd="sng" algn="ctr">
            <a:solidFill>
              <a:schemeClr val="tx1"/>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7" name="Textfeld 46"/>
          <p:cNvSpPr txBox="1"/>
          <p:nvPr/>
        </p:nvSpPr>
        <p:spPr>
          <a:xfrm>
            <a:off x="5525847" y="2514600"/>
            <a:ext cx="886781" cy="276999"/>
          </a:xfrm>
          <a:prstGeom prst="rect">
            <a:avLst/>
          </a:prstGeom>
          <a:noFill/>
        </p:spPr>
        <p:txBody>
          <a:bodyPr wrap="none" rtlCol="0">
            <a:spAutoFit/>
          </a:bodyPr>
          <a:lstStyle/>
          <a:p>
            <a:r>
              <a:rPr lang="de-DE" dirty="0" smtClean="0"/>
              <a:t>Mit PMOS</a:t>
            </a:r>
            <a:endParaRPr lang="de-DE" dirty="0"/>
          </a:p>
        </p:txBody>
      </p:sp>
      <p:sp>
        <p:nvSpPr>
          <p:cNvPr id="48" name="Textfeld 47"/>
          <p:cNvSpPr txBox="1"/>
          <p:nvPr/>
        </p:nvSpPr>
        <p:spPr>
          <a:xfrm>
            <a:off x="5787192" y="2895600"/>
            <a:ext cx="894797" cy="276999"/>
          </a:xfrm>
          <a:prstGeom prst="rect">
            <a:avLst/>
          </a:prstGeom>
          <a:noFill/>
        </p:spPr>
        <p:txBody>
          <a:bodyPr wrap="none" rtlCol="0">
            <a:spAutoFit/>
          </a:bodyPr>
          <a:lstStyle/>
          <a:p>
            <a:r>
              <a:rPr lang="de-DE" dirty="0" smtClean="0"/>
              <a:t>Mit NMOS</a:t>
            </a:r>
            <a:endParaRPr lang="de-DE" dirty="0"/>
          </a:p>
        </p:txBody>
      </p:sp>
      <p:sp>
        <p:nvSpPr>
          <p:cNvPr id="49" name="Textfeld 48"/>
          <p:cNvSpPr txBox="1"/>
          <p:nvPr/>
        </p:nvSpPr>
        <p:spPr>
          <a:xfrm>
            <a:off x="1188801" y="4572000"/>
            <a:ext cx="771365" cy="276999"/>
          </a:xfrm>
          <a:prstGeom prst="rect">
            <a:avLst/>
          </a:prstGeom>
          <a:noFill/>
        </p:spPr>
        <p:txBody>
          <a:bodyPr wrap="none" rtlCol="0">
            <a:spAutoFit/>
          </a:bodyPr>
          <a:lstStyle/>
          <a:p>
            <a:r>
              <a:rPr lang="de-DE" dirty="0" smtClean="0"/>
              <a:t>entladen</a:t>
            </a:r>
            <a:endParaRPr lang="de-DE" dirty="0"/>
          </a:p>
        </p:txBody>
      </p:sp>
      <p:sp>
        <p:nvSpPr>
          <p:cNvPr id="50" name="Textfeld 49"/>
          <p:cNvSpPr txBox="1"/>
          <p:nvPr/>
        </p:nvSpPr>
        <p:spPr>
          <a:xfrm>
            <a:off x="914400" y="3352800"/>
            <a:ext cx="873957" cy="276999"/>
          </a:xfrm>
          <a:prstGeom prst="rect">
            <a:avLst/>
          </a:prstGeom>
          <a:noFill/>
        </p:spPr>
        <p:txBody>
          <a:bodyPr wrap="none" rtlCol="0">
            <a:spAutoFit/>
          </a:bodyPr>
          <a:lstStyle/>
          <a:p>
            <a:r>
              <a:rPr lang="de-DE" dirty="0" err="1" smtClean="0"/>
              <a:t>aufladenB</a:t>
            </a:r>
            <a:endParaRPr lang="de-DE" dirty="0"/>
          </a:p>
        </p:txBody>
      </p:sp>
    </p:spTree>
    <p:extLst>
      <p:ext uri="{BB962C8B-B14F-4D97-AF65-F5344CB8AC3E}">
        <p14:creationId xmlns:p14="http://schemas.microsoft.com/office/powerpoint/2010/main" val="15312845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Stromquellen</a:t>
            </a:r>
          </a:p>
          <a:p>
            <a:pPr eaLnBrk="1" hangingPunct="1"/>
            <a:r>
              <a:rPr lang="de-DE" sz="1400" dirty="0" smtClean="0"/>
              <a:t>PMOS Stromquelle: Strom fließt aus VDD heraus</a:t>
            </a:r>
          </a:p>
          <a:p>
            <a:pPr eaLnBrk="1" hangingPunct="1"/>
            <a:r>
              <a:rPr lang="de-DE" sz="1400" dirty="0" smtClean="0"/>
              <a:t>NMOS </a:t>
            </a:r>
            <a:r>
              <a:rPr lang="de-DE" sz="1400" dirty="0"/>
              <a:t>Stromquelle: Strom fließt </a:t>
            </a:r>
            <a:r>
              <a:rPr lang="de-DE" sz="1400" dirty="0" smtClean="0"/>
              <a:t>in GND hinein</a:t>
            </a:r>
            <a:endParaRPr lang="de-DE" sz="1400" dirty="0"/>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14</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 name="Gerade Verbindung 6"/>
          <p:cNvCxnSpPr/>
          <p:nvPr/>
        </p:nvCxnSpPr>
        <p:spPr bwMode="auto">
          <a:xfrm>
            <a:off x="1600200" y="4800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1447800" y="4953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1524000" y="5029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a:off x="1600200" y="5029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Gleichschenkliges Dreieck 54"/>
          <p:cNvSpPr/>
          <p:nvPr/>
        </p:nvSpPr>
        <p:spPr bwMode="auto">
          <a:xfrm flipV="1">
            <a:off x="1447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Ellipse 17"/>
          <p:cNvSpPr/>
          <p:nvPr/>
        </p:nvSpPr>
        <p:spPr bwMode="auto">
          <a:xfrm>
            <a:off x="3048000" y="43434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7" name="Ellipse 56"/>
          <p:cNvSpPr/>
          <p:nvPr/>
        </p:nvSpPr>
        <p:spPr bwMode="auto">
          <a:xfrm>
            <a:off x="3048000" y="45720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8" name="Gleichschenkliges Dreieck 57"/>
          <p:cNvSpPr/>
          <p:nvPr/>
        </p:nvSpPr>
        <p:spPr bwMode="auto">
          <a:xfrm flipV="1">
            <a:off x="3124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6" name="Gerade Verbindung 25"/>
          <p:cNvCxnSpPr>
            <a:stCxn id="57" idx="4"/>
            <a:endCxn id="58" idx="3"/>
          </p:cNvCxnSpPr>
          <p:nvPr/>
        </p:nvCxnSpPr>
        <p:spPr bwMode="auto">
          <a:xfrm>
            <a:off x="3276600" y="5029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3276600" y="4191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4495800" y="2590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4343400" y="2743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4419600" y="2819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4495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Ellipse 76"/>
          <p:cNvSpPr/>
          <p:nvPr/>
        </p:nvSpPr>
        <p:spPr bwMode="auto">
          <a:xfrm>
            <a:off x="5943600" y="26670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Ellipse 77"/>
          <p:cNvSpPr/>
          <p:nvPr/>
        </p:nvSpPr>
        <p:spPr bwMode="auto">
          <a:xfrm>
            <a:off x="5943600" y="28956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0" name="Gerade Verbindung 79"/>
          <p:cNvCxnSpPr>
            <a:stCxn id="78" idx="4"/>
          </p:cNvCxnSpPr>
          <p:nvPr/>
        </p:nvCxnSpPr>
        <p:spPr bwMode="auto">
          <a:xfrm>
            <a:off x="6172200" y="3352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61722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a:off x="5943600" y="2514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4" name="Gruppieren 83"/>
          <p:cNvGrpSpPr/>
          <p:nvPr/>
        </p:nvGrpSpPr>
        <p:grpSpPr>
          <a:xfrm>
            <a:off x="4495800" y="2590800"/>
            <a:ext cx="533400" cy="762000"/>
            <a:chOff x="1600200" y="4419600"/>
            <a:chExt cx="533400" cy="762000"/>
          </a:xfrm>
        </p:grpSpPr>
        <p:sp>
          <p:nvSpPr>
            <p:cNvPr id="85"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6"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92"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93" name="Gerade Verbindung 92"/>
          <p:cNvCxnSpPr/>
          <p:nvPr/>
        </p:nvCxnSpPr>
        <p:spPr bwMode="auto">
          <a:xfrm>
            <a:off x="4191000" y="2590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800600" y="2590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Ellipse 94"/>
          <p:cNvSpPr/>
          <p:nvPr/>
        </p:nvSpPr>
        <p:spPr bwMode="auto">
          <a:xfrm>
            <a:off x="4648200" y="28956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 name="Gerade Verbindung mit Pfeil 2"/>
          <p:cNvCxnSpPr/>
          <p:nvPr/>
        </p:nvCxnSpPr>
        <p:spPr bwMode="auto">
          <a:xfrm>
            <a:off x="3276600" y="3810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mit Pfeil 48"/>
          <p:cNvCxnSpPr/>
          <p:nvPr/>
        </p:nvCxnSpPr>
        <p:spPr bwMode="auto">
          <a:xfrm>
            <a:off x="6172200" y="35052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26452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15</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Genaueres MOSFET Modell</a:t>
            </a:r>
            <a:br>
              <a:rPr lang="de-DE" dirty="0" smtClean="0"/>
            </a:br>
            <a:r>
              <a:rPr lang="de-DE" dirty="0" smtClean="0"/>
              <a:t>(für fortgeschrittene)</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56836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Formel für </a:t>
            </a:r>
            <a:r>
              <a:rPr lang="de-DE" sz="1400" dirty="0" err="1" smtClean="0"/>
              <a:t>Idssat</a:t>
            </a:r>
            <a:r>
              <a:rPr lang="de-DE" sz="1400" dirty="0" smtClean="0"/>
              <a:t> : </a:t>
            </a:r>
            <a:r>
              <a:rPr lang="de-DE" sz="1400" dirty="0" err="1" smtClean="0"/>
              <a:t>Idssat</a:t>
            </a:r>
            <a:r>
              <a:rPr lang="de-DE" sz="1400" dirty="0" smtClean="0"/>
              <a:t> = 0 für </a:t>
            </a:r>
            <a:r>
              <a:rPr lang="de-DE" sz="1400" dirty="0" err="1" smtClean="0"/>
              <a:t>Vgs</a:t>
            </a:r>
            <a:r>
              <a:rPr lang="de-DE" sz="1400" dirty="0" smtClean="0"/>
              <a:t> &lt; </a:t>
            </a:r>
            <a:r>
              <a:rPr lang="de-DE" sz="1400" dirty="0" err="1" smtClean="0"/>
              <a:t>Vth</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16</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822767674"/>
              </p:ext>
            </p:extLst>
          </p:nvPr>
        </p:nvGraphicFramePr>
        <p:xfrm>
          <a:off x="3810000" y="2362200"/>
          <a:ext cx="3003550" cy="674688"/>
        </p:xfrm>
        <a:graphic>
          <a:graphicData uri="http://schemas.openxmlformats.org/presentationml/2006/ole">
            <mc:AlternateContent xmlns:mc="http://schemas.openxmlformats.org/markup-compatibility/2006">
              <mc:Choice xmlns:v="urn:schemas-microsoft-com:vml" Requires="v">
                <p:oleObj spid="_x0000_s231561"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23622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sp>
        <p:nvSpPr>
          <p:cNvPr id="3" name="Ellipse 2"/>
          <p:cNvSpPr/>
          <p:nvPr/>
        </p:nvSpPr>
        <p:spPr bwMode="auto">
          <a:xfrm>
            <a:off x="1600200" y="4419600"/>
            <a:ext cx="7620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5" name="Objekt 14"/>
          <p:cNvGraphicFramePr>
            <a:graphicFrameLocks noChangeAspect="1"/>
          </p:cNvGraphicFramePr>
          <p:nvPr>
            <p:extLst>
              <p:ext uri="{D42A27DB-BD31-4B8C-83A1-F6EECF244321}">
                <p14:modId xmlns:p14="http://schemas.microsoft.com/office/powerpoint/2010/main" val="1651544356"/>
              </p:ext>
            </p:extLst>
          </p:nvPr>
        </p:nvGraphicFramePr>
        <p:xfrm>
          <a:off x="457200" y="4724400"/>
          <a:ext cx="1066800" cy="392112"/>
        </p:xfrm>
        <a:graphic>
          <a:graphicData uri="http://schemas.openxmlformats.org/presentationml/2006/ole">
            <mc:AlternateContent xmlns:mc="http://schemas.openxmlformats.org/markup-compatibility/2006">
              <mc:Choice xmlns:v="urn:schemas-microsoft-com:vml" Requires="v">
                <p:oleObj spid="_x0000_s231562" name="Formel" r:id="rId6" imgW="622080" imgH="228600" progId="Equation.3">
                  <p:embed/>
                </p:oleObj>
              </mc:Choice>
              <mc:Fallback>
                <p:oleObj name="Formel" r:id="rId6" imgW="622080" imgH="228600" progId="Equation.3">
                  <p:embed/>
                  <p:pic>
                    <p:nvPicPr>
                      <p:cNvPr id="0" name=""/>
                      <p:cNvPicPr>
                        <a:picLocks noChangeAspect="1" noChangeArrowheads="1"/>
                      </p:cNvPicPr>
                      <p:nvPr/>
                    </p:nvPicPr>
                    <p:blipFill>
                      <a:blip r:embed="rId7"/>
                      <a:srcRect/>
                      <a:stretch>
                        <a:fillRect/>
                      </a:stretch>
                    </p:blipFill>
                    <p:spPr bwMode="auto">
                      <a:xfrm>
                        <a:off x="457200" y="4724400"/>
                        <a:ext cx="1066800" cy="3921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3181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lussdiagramm: Prozess 37"/>
          <p:cNvSpPr/>
          <p:nvPr/>
        </p:nvSpPr>
        <p:spPr bwMode="auto">
          <a:xfrm>
            <a:off x="2362200" y="3276600"/>
            <a:ext cx="3581400" cy="533400"/>
          </a:xfrm>
          <a:prstGeom prst="flowChartProcess">
            <a:avLst/>
          </a:prstGeom>
          <a:solidFill>
            <a:srgbClr val="FFC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Flussdiagramm: Prozess 1"/>
          <p:cNvSpPr/>
          <p:nvPr/>
        </p:nvSpPr>
        <p:spPr bwMode="auto">
          <a:xfrm>
            <a:off x="4191000" y="3048000"/>
            <a:ext cx="914400" cy="228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Höhe der Barriere UB ist die Differenz vom Source Potential Vs und dem Potential von Silizium unterhalb SiO2 </a:t>
            </a:r>
            <a:r>
              <a:rPr lang="de-DE" sz="1400" dirty="0" err="1"/>
              <a:t>Vx</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17</a:t>
            </a:fld>
            <a:endParaRPr lang="de-DE" altLang="de-DE"/>
          </a:p>
        </p:txBody>
      </p:sp>
      <p:sp>
        <p:nvSpPr>
          <p:cNvPr id="101" name="Flussdiagramm: Prozess 100"/>
          <p:cNvSpPr/>
          <p:nvPr/>
        </p:nvSpPr>
        <p:spPr bwMode="auto">
          <a:xfrm>
            <a:off x="5016500" y="3048000"/>
            <a:ext cx="914400" cy="381000"/>
          </a:xfrm>
          <a:prstGeom prst="flowChartProcess">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02" name="Flussdiagramm: Prozess 101"/>
          <p:cNvSpPr/>
          <p:nvPr/>
        </p:nvSpPr>
        <p:spPr bwMode="auto">
          <a:xfrm>
            <a:off x="3263900" y="3048000"/>
            <a:ext cx="990600" cy="381000"/>
          </a:xfrm>
          <a:prstGeom prst="flowChartProcess">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05" name="Flussdiagramm: Prozess 104"/>
          <p:cNvSpPr/>
          <p:nvPr/>
        </p:nvSpPr>
        <p:spPr bwMode="auto">
          <a:xfrm>
            <a:off x="2349500" y="3048000"/>
            <a:ext cx="914400" cy="381000"/>
          </a:xfrm>
          <a:prstGeom prst="flowChartProcess">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9" name="Gerade Verbindung 108"/>
          <p:cNvCxnSpPr/>
          <p:nvPr/>
        </p:nvCxnSpPr>
        <p:spPr bwMode="auto">
          <a:xfrm>
            <a:off x="2349500" y="3048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5930900" y="3048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2349500" y="3048000"/>
            <a:ext cx="3581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Gerade Verbindung 118"/>
          <p:cNvCxnSpPr/>
          <p:nvPr/>
        </p:nvCxnSpPr>
        <p:spPr bwMode="auto">
          <a:xfrm flipH="1">
            <a:off x="1358900" y="3810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flipH="1">
            <a:off x="5930900" y="3810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Gerade Verbindung 125"/>
          <p:cNvCxnSpPr/>
          <p:nvPr/>
        </p:nvCxnSpPr>
        <p:spPr bwMode="auto">
          <a:xfrm>
            <a:off x="5016500" y="29718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Gerade Verbindung 126"/>
          <p:cNvCxnSpPr/>
          <p:nvPr/>
        </p:nvCxnSpPr>
        <p:spPr bwMode="auto">
          <a:xfrm>
            <a:off x="4254500" y="29718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Gerade Verbindung 139"/>
          <p:cNvCxnSpPr/>
          <p:nvPr/>
        </p:nvCxnSpPr>
        <p:spPr bwMode="auto">
          <a:xfrm>
            <a:off x="4254500" y="2590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1" name="Rechteck 140"/>
          <p:cNvSpPr/>
          <p:nvPr/>
        </p:nvSpPr>
        <p:spPr bwMode="auto">
          <a:xfrm>
            <a:off x="4254500" y="2590800"/>
            <a:ext cx="762000" cy="381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33" name="Flussdiagramm: Prozess 132"/>
          <p:cNvSpPr/>
          <p:nvPr/>
        </p:nvSpPr>
        <p:spPr bwMode="auto">
          <a:xfrm>
            <a:off x="4254500" y="2971800"/>
            <a:ext cx="762000" cy="762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37" name="Textfeld 136"/>
          <p:cNvSpPr txBox="1"/>
          <p:nvPr/>
        </p:nvSpPr>
        <p:spPr>
          <a:xfrm>
            <a:off x="4267200" y="2590800"/>
            <a:ext cx="585418" cy="276999"/>
          </a:xfrm>
          <a:prstGeom prst="rect">
            <a:avLst/>
          </a:prstGeom>
          <a:noFill/>
        </p:spPr>
        <p:txBody>
          <a:bodyPr wrap="none" rtlCol="0">
            <a:spAutoFit/>
          </a:bodyPr>
          <a:lstStyle/>
          <a:p>
            <a:r>
              <a:rPr lang="de-DE" dirty="0" smtClean="0"/>
              <a:t>0.35V</a:t>
            </a:r>
            <a:endParaRPr lang="de-DE" dirty="0"/>
          </a:p>
        </p:txBody>
      </p:sp>
      <p:sp>
        <p:nvSpPr>
          <p:cNvPr id="3" name="Flussdiagramm: Prozess 2"/>
          <p:cNvSpPr/>
          <p:nvPr/>
        </p:nvSpPr>
        <p:spPr bwMode="auto">
          <a:xfrm>
            <a:off x="27432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0" name="Flussdiagramm: Prozess 199"/>
          <p:cNvSpPr/>
          <p:nvPr/>
        </p:nvSpPr>
        <p:spPr bwMode="auto">
          <a:xfrm>
            <a:off x="36576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1" name="Flussdiagramm: Prozess 240"/>
          <p:cNvSpPr/>
          <p:nvPr/>
        </p:nvSpPr>
        <p:spPr bwMode="auto">
          <a:xfrm>
            <a:off x="54102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2" name="Flussdiagramm: Prozess 241"/>
          <p:cNvSpPr/>
          <p:nvPr/>
        </p:nvSpPr>
        <p:spPr bwMode="auto">
          <a:xfrm>
            <a:off x="4572000" y="19812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9" name="Textfeld 248"/>
          <p:cNvSpPr txBox="1"/>
          <p:nvPr/>
        </p:nvSpPr>
        <p:spPr>
          <a:xfrm>
            <a:off x="2514600" y="3505200"/>
            <a:ext cx="756938" cy="276999"/>
          </a:xfrm>
          <a:prstGeom prst="rect">
            <a:avLst/>
          </a:prstGeom>
          <a:noFill/>
        </p:spPr>
        <p:txBody>
          <a:bodyPr wrap="none" rtlCol="0">
            <a:spAutoFit/>
          </a:bodyPr>
          <a:lstStyle/>
          <a:p>
            <a:r>
              <a:rPr lang="de-DE" dirty="0" smtClean="0"/>
              <a:t>Substrat</a:t>
            </a:r>
            <a:endParaRPr lang="de-DE" dirty="0"/>
          </a:p>
        </p:txBody>
      </p:sp>
      <p:grpSp>
        <p:nvGrpSpPr>
          <p:cNvPr id="14" name="Gruppieren 13"/>
          <p:cNvGrpSpPr/>
          <p:nvPr/>
        </p:nvGrpSpPr>
        <p:grpSpPr>
          <a:xfrm>
            <a:off x="2667000" y="3048000"/>
            <a:ext cx="304800" cy="381000"/>
            <a:chOff x="6248400" y="2286000"/>
            <a:chExt cx="304800" cy="381000"/>
          </a:xfrm>
        </p:grpSpPr>
        <p:cxnSp>
          <p:nvCxnSpPr>
            <p:cNvPr id="7" name="Gerade Verbindung 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 name="Gerade Verbindung 5"/>
          <p:cNvCxnSpPr/>
          <p:nvPr/>
        </p:nvCxnSpPr>
        <p:spPr bwMode="auto">
          <a:xfrm>
            <a:off x="13716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Gleichschenkliges Dreieck 7"/>
          <p:cNvSpPr/>
          <p:nvPr/>
        </p:nvSpPr>
        <p:spPr bwMode="auto">
          <a:xfrm flipV="1">
            <a:off x="1219200" y="2590800"/>
            <a:ext cx="304800" cy="152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3" name="Gerade Verbindung 12"/>
          <p:cNvCxnSpPr/>
          <p:nvPr/>
        </p:nvCxnSpPr>
        <p:spPr bwMode="auto">
          <a:xfrm flipH="1">
            <a:off x="1371600" y="2362200"/>
            <a:ext cx="2362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a:endCxn id="3" idx="0"/>
          </p:cNvCxnSpPr>
          <p:nvPr/>
        </p:nvCxnSpPr>
        <p:spPr bwMode="auto">
          <a:xfrm>
            <a:off x="28194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37338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4008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Gleichschenkliges Dreieck 44"/>
          <p:cNvSpPr/>
          <p:nvPr/>
        </p:nvSpPr>
        <p:spPr bwMode="auto">
          <a:xfrm flipV="1">
            <a:off x="6248400" y="2590800"/>
            <a:ext cx="304800" cy="152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6" name="Gerade Verbindung 45"/>
          <p:cNvCxnSpPr/>
          <p:nvPr/>
        </p:nvCxnSpPr>
        <p:spPr bwMode="auto">
          <a:xfrm>
            <a:off x="54864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5486400" y="23622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a:stCxn id="242" idx="0"/>
          </p:cNvCxnSpPr>
          <p:nvPr/>
        </p:nvCxnSpPr>
        <p:spPr bwMode="auto">
          <a:xfrm flipV="1">
            <a:off x="4648200" y="19050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1371600" y="1905000"/>
            <a:ext cx="3276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1371600" y="2286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3962400" y="1676400"/>
            <a:ext cx="585418" cy="276999"/>
          </a:xfrm>
          <a:prstGeom prst="rect">
            <a:avLst/>
          </a:prstGeom>
          <a:noFill/>
        </p:spPr>
        <p:txBody>
          <a:bodyPr wrap="none" rtlCol="0">
            <a:spAutoFit/>
          </a:bodyPr>
          <a:lstStyle/>
          <a:p>
            <a:r>
              <a:rPr lang="de-DE" dirty="0" smtClean="0"/>
              <a:t>0.35V</a:t>
            </a:r>
            <a:endParaRPr lang="de-DE" dirty="0"/>
          </a:p>
        </p:txBody>
      </p:sp>
      <p:sp>
        <p:nvSpPr>
          <p:cNvPr id="62" name="Textfeld 61"/>
          <p:cNvSpPr txBox="1"/>
          <p:nvPr/>
        </p:nvSpPr>
        <p:spPr>
          <a:xfrm>
            <a:off x="2977296" y="2133600"/>
            <a:ext cx="269625" cy="276999"/>
          </a:xfrm>
          <a:prstGeom prst="rect">
            <a:avLst/>
          </a:prstGeom>
          <a:noFill/>
        </p:spPr>
        <p:txBody>
          <a:bodyPr wrap="none" rtlCol="0">
            <a:spAutoFit/>
          </a:bodyPr>
          <a:lstStyle/>
          <a:p>
            <a:r>
              <a:rPr lang="de-DE" dirty="0" smtClean="0"/>
              <a:t>0</a:t>
            </a:r>
            <a:endParaRPr lang="de-DE" dirty="0"/>
          </a:p>
        </p:txBody>
      </p:sp>
      <p:sp>
        <p:nvSpPr>
          <p:cNvPr id="63" name="Textfeld 62"/>
          <p:cNvSpPr txBox="1"/>
          <p:nvPr/>
        </p:nvSpPr>
        <p:spPr>
          <a:xfrm>
            <a:off x="5943600" y="2133600"/>
            <a:ext cx="269625" cy="276999"/>
          </a:xfrm>
          <a:prstGeom prst="rect">
            <a:avLst/>
          </a:prstGeom>
          <a:noFill/>
        </p:spPr>
        <p:txBody>
          <a:bodyPr wrap="none" rtlCol="0">
            <a:spAutoFit/>
          </a:bodyPr>
          <a:lstStyle/>
          <a:p>
            <a:r>
              <a:rPr lang="de-DE" dirty="0" smtClean="0"/>
              <a:t>0</a:t>
            </a:r>
            <a:endParaRPr lang="de-DE" dirty="0"/>
          </a:p>
        </p:txBody>
      </p:sp>
      <p:sp>
        <p:nvSpPr>
          <p:cNvPr id="64" name="Textfeld 63"/>
          <p:cNvSpPr txBox="1"/>
          <p:nvPr/>
        </p:nvSpPr>
        <p:spPr>
          <a:xfrm>
            <a:off x="4248846" y="3276600"/>
            <a:ext cx="551754" cy="276999"/>
          </a:xfrm>
          <a:prstGeom prst="rect">
            <a:avLst/>
          </a:prstGeom>
          <a:noFill/>
        </p:spPr>
        <p:txBody>
          <a:bodyPr wrap="none" rtlCol="0">
            <a:spAutoFit/>
          </a:bodyPr>
          <a:lstStyle/>
          <a:p>
            <a:r>
              <a:rPr lang="de-DE" dirty="0" smtClean="0"/>
              <a:t>-1.0V</a:t>
            </a:r>
            <a:endParaRPr lang="de-DE" dirty="0"/>
          </a:p>
        </p:txBody>
      </p:sp>
      <p:sp>
        <p:nvSpPr>
          <p:cNvPr id="65" name="Textfeld 64"/>
          <p:cNvSpPr txBox="1"/>
          <p:nvPr/>
        </p:nvSpPr>
        <p:spPr>
          <a:xfrm>
            <a:off x="4267200" y="2923401"/>
            <a:ext cx="551754" cy="276999"/>
          </a:xfrm>
          <a:prstGeom prst="rect">
            <a:avLst/>
          </a:prstGeom>
          <a:noFill/>
        </p:spPr>
        <p:txBody>
          <a:bodyPr wrap="none" rtlCol="0">
            <a:spAutoFit/>
          </a:bodyPr>
          <a:lstStyle/>
          <a:p>
            <a:r>
              <a:rPr lang="de-DE" dirty="0" smtClean="0"/>
              <a:t>-0.1V</a:t>
            </a:r>
            <a:endParaRPr lang="de-DE" dirty="0"/>
          </a:p>
        </p:txBody>
      </p:sp>
      <p:sp>
        <p:nvSpPr>
          <p:cNvPr id="106" name="Textfeld 105"/>
          <p:cNvSpPr txBox="1"/>
          <p:nvPr/>
        </p:nvSpPr>
        <p:spPr>
          <a:xfrm>
            <a:off x="3886200" y="3048000"/>
            <a:ext cx="269625" cy="276999"/>
          </a:xfrm>
          <a:prstGeom prst="rect">
            <a:avLst/>
          </a:prstGeom>
          <a:noFill/>
        </p:spPr>
        <p:txBody>
          <a:bodyPr wrap="none" rtlCol="0">
            <a:spAutoFit/>
          </a:bodyPr>
          <a:lstStyle/>
          <a:p>
            <a:r>
              <a:rPr lang="de-DE" dirty="0" smtClean="0"/>
              <a:t>0</a:t>
            </a:r>
            <a:endParaRPr lang="de-DE" dirty="0"/>
          </a:p>
        </p:txBody>
      </p:sp>
      <p:sp>
        <p:nvSpPr>
          <p:cNvPr id="107" name="Textfeld 106"/>
          <p:cNvSpPr txBox="1"/>
          <p:nvPr/>
        </p:nvSpPr>
        <p:spPr>
          <a:xfrm>
            <a:off x="5105400" y="3048000"/>
            <a:ext cx="269625" cy="276999"/>
          </a:xfrm>
          <a:prstGeom prst="rect">
            <a:avLst/>
          </a:prstGeom>
          <a:noFill/>
        </p:spPr>
        <p:txBody>
          <a:bodyPr wrap="none" rtlCol="0">
            <a:spAutoFit/>
          </a:bodyPr>
          <a:lstStyle/>
          <a:p>
            <a:r>
              <a:rPr lang="de-DE" dirty="0" smtClean="0"/>
              <a:t>0</a:t>
            </a:r>
            <a:endParaRPr lang="de-DE" dirty="0"/>
          </a:p>
        </p:txBody>
      </p:sp>
      <p:grpSp>
        <p:nvGrpSpPr>
          <p:cNvPr id="134" name="Gruppieren 133"/>
          <p:cNvGrpSpPr/>
          <p:nvPr/>
        </p:nvGrpSpPr>
        <p:grpSpPr>
          <a:xfrm>
            <a:off x="3505200" y="3124200"/>
            <a:ext cx="152400" cy="152400"/>
            <a:chOff x="7315200" y="2362200"/>
            <a:chExt cx="152400" cy="152400"/>
          </a:xfrm>
        </p:grpSpPr>
        <p:sp>
          <p:nvSpPr>
            <p:cNvPr id="138" name="Ellipse 137"/>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39" name="Gerade Verbindung 138"/>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Gerade Verbindung mit Pfeil 24"/>
          <p:cNvCxnSpPr/>
          <p:nvPr/>
        </p:nvCxnSpPr>
        <p:spPr bwMode="auto">
          <a:xfrm flipV="1">
            <a:off x="3276600" y="39624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2766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6" name="Gerade Verbindung 225"/>
          <p:cNvCxnSpPr/>
          <p:nvPr/>
        </p:nvCxnSpPr>
        <p:spPr bwMode="auto">
          <a:xfrm>
            <a:off x="3733800" y="4343400"/>
            <a:ext cx="2286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1" name="Gruppieren 160"/>
          <p:cNvGrpSpPr/>
          <p:nvPr/>
        </p:nvGrpSpPr>
        <p:grpSpPr>
          <a:xfrm>
            <a:off x="3429000" y="4343400"/>
            <a:ext cx="152400" cy="152400"/>
            <a:chOff x="7315200" y="2362200"/>
            <a:chExt cx="152400" cy="152400"/>
          </a:xfrm>
        </p:grpSpPr>
        <p:sp>
          <p:nvSpPr>
            <p:cNvPr id="162" name="Ellipse 161"/>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63" name="Gerade Verbindung 162"/>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67" name="Textfeld 166"/>
          <p:cNvSpPr txBox="1"/>
          <p:nvPr/>
        </p:nvSpPr>
        <p:spPr>
          <a:xfrm>
            <a:off x="3276600" y="3962400"/>
            <a:ext cx="780983" cy="276999"/>
          </a:xfrm>
          <a:prstGeom prst="rect">
            <a:avLst/>
          </a:prstGeom>
          <a:noFill/>
        </p:spPr>
        <p:txBody>
          <a:bodyPr wrap="none" rtlCol="0">
            <a:spAutoFit/>
          </a:bodyPr>
          <a:lstStyle/>
          <a:p>
            <a:r>
              <a:rPr lang="de-DE" dirty="0" smtClean="0"/>
              <a:t>Potential</a:t>
            </a:r>
            <a:endParaRPr lang="de-DE" dirty="0"/>
          </a:p>
        </p:txBody>
      </p:sp>
      <p:cxnSp>
        <p:nvCxnSpPr>
          <p:cNvPr id="230" name="Gerade Verbindung mit Pfeil 229"/>
          <p:cNvCxnSpPr/>
          <p:nvPr/>
        </p:nvCxnSpPr>
        <p:spPr bwMode="auto">
          <a:xfrm>
            <a:off x="3276600" y="50292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Gerade Verbindung 134"/>
          <p:cNvCxnSpPr/>
          <p:nvPr/>
        </p:nvCxnSpPr>
        <p:spPr bwMode="auto">
          <a:xfrm>
            <a:off x="3962400" y="4419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Gerade Verbindung 135"/>
          <p:cNvCxnSpPr/>
          <p:nvPr/>
        </p:nvCxnSpPr>
        <p:spPr bwMode="auto">
          <a:xfrm flipH="1">
            <a:off x="4724400" y="4343400"/>
            <a:ext cx="2286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Gerade Verbindung 167"/>
          <p:cNvCxnSpPr/>
          <p:nvPr/>
        </p:nvCxnSpPr>
        <p:spPr bwMode="auto">
          <a:xfrm>
            <a:off x="49530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Gerade Verbindung mit Pfeil 168"/>
          <p:cNvCxnSpPr/>
          <p:nvPr/>
        </p:nvCxnSpPr>
        <p:spPr bwMode="auto">
          <a:xfrm flipV="1">
            <a:off x="3276600" y="53340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2" name="Gruppieren 171"/>
          <p:cNvGrpSpPr/>
          <p:nvPr/>
        </p:nvGrpSpPr>
        <p:grpSpPr>
          <a:xfrm>
            <a:off x="3429000" y="6096000"/>
            <a:ext cx="152400" cy="152400"/>
            <a:chOff x="7315200" y="2362200"/>
            <a:chExt cx="152400" cy="152400"/>
          </a:xfrm>
        </p:grpSpPr>
        <p:sp>
          <p:nvSpPr>
            <p:cNvPr id="173" name="Ellipse 172"/>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4" name="Gerade Verbindung 173"/>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5" name="Textfeld 174"/>
          <p:cNvSpPr txBox="1"/>
          <p:nvPr/>
        </p:nvSpPr>
        <p:spPr>
          <a:xfrm>
            <a:off x="3021722" y="53340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64008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61722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80" name="Gerade Verbindung mit Pfeil 179"/>
          <p:cNvCxnSpPr/>
          <p:nvPr/>
        </p:nvCxnSpPr>
        <p:spPr bwMode="auto">
          <a:xfrm>
            <a:off x="3657600" y="6172200"/>
            <a:ext cx="228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mit Pfeil 88"/>
          <p:cNvCxnSpPr/>
          <p:nvPr/>
        </p:nvCxnSpPr>
        <p:spPr bwMode="auto">
          <a:xfrm>
            <a:off x="3657600" y="4419600"/>
            <a:ext cx="228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a:off x="13716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Ellipse 90"/>
          <p:cNvSpPr/>
          <p:nvPr/>
        </p:nvSpPr>
        <p:spPr bwMode="auto">
          <a:xfrm>
            <a:off x="1219200" y="1981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2" name="Gerade Verbindung 91"/>
          <p:cNvCxnSpPr>
            <a:endCxn id="91" idx="0"/>
          </p:cNvCxnSpPr>
          <p:nvPr/>
        </p:nvCxnSpPr>
        <p:spPr bwMode="auto">
          <a:xfrm>
            <a:off x="1371600" y="19050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4191000" y="57150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mit Pfeil 85"/>
          <p:cNvCxnSpPr/>
          <p:nvPr/>
        </p:nvCxnSpPr>
        <p:spPr bwMode="auto">
          <a:xfrm flipV="1">
            <a:off x="4191000" y="6248400"/>
            <a:ext cx="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Textfeld 86"/>
          <p:cNvSpPr txBox="1"/>
          <p:nvPr/>
        </p:nvSpPr>
        <p:spPr>
          <a:xfrm>
            <a:off x="4191000" y="5791200"/>
            <a:ext cx="397866" cy="276999"/>
          </a:xfrm>
          <a:prstGeom prst="rect">
            <a:avLst/>
          </a:prstGeom>
          <a:noFill/>
        </p:spPr>
        <p:txBody>
          <a:bodyPr wrap="none" rtlCol="0">
            <a:spAutoFit/>
          </a:bodyPr>
          <a:lstStyle/>
          <a:p>
            <a:r>
              <a:rPr lang="de-DE" dirty="0" smtClean="0"/>
              <a:t>UB</a:t>
            </a:r>
            <a:endParaRPr lang="de-DE" dirty="0"/>
          </a:p>
        </p:txBody>
      </p:sp>
      <p:cxnSp>
        <p:nvCxnSpPr>
          <p:cNvPr id="16" name="Gerade Verbindung 15"/>
          <p:cNvCxnSpPr/>
          <p:nvPr/>
        </p:nvCxnSpPr>
        <p:spPr bwMode="auto">
          <a:xfrm flipH="1">
            <a:off x="4038600" y="6248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mit Pfeil 9"/>
          <p:cNvCxnSpPr/>
          <p:nvPr/>
        </p:nvCxnSpPr>
        <p:spPr bwMode="auto">
          <a:xfrm flipV="1">
            <a:off x="4572000" y="3048000"/>
            <a:ext cx="304800" cy="1371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mit Pfeil 87"/>
          <p:cNvCxnSpPr/>
          <p:nvPr/>
        </p:nvCxnSpPr>
        <p:spPr bwMode="auto">
          <a:xfrm flipV="1">
            <a:off x="3657600" y="3048000"/>
            <a:ext cx="304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4648200" y="3886200"/>
            <a:ext cx="364203" cy="276999"/>
          </a:xfrm>
          <a:prstGeom prst="rect">
            <a:avLst/>
          </a:prstGeom>
          <a:noFill/>
        </p:spPr>
        <p:txBody>
          <a:bodyPr wrap="none" rtlCol="0">
            <a:spAutoFit/>
          </a:bodyPr>
          <a:lstStyle/>
          <a:p>
            <a:r>
              <a:rPr lang="de-DE" dirty="0" err="1" smtClean="0"/>
              <a:t>Vx</a:t>
            </a:r>
            <a:endParaRPr lang="de-DE" dirty="0"/>
          </a:p>
        </p:txBody>
      </p:sp>
    </p:spTree>
    <p:extLst>
      <p:ext uri="{BB962C8B-B14F-4D97-AF65-F5344CB8AC3E}">
        <p14:creationId xmlns:p14="http://schemas.microsoft.com/office/powerpoint/2010/main" val="105120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18</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4038600" y="3429000"/>
            <a:ext cx="551754" cy="276999"/>
          </a:xfrm>
          <a:prstGeom prst="rect">
            <a:avLst/>
          </a:prstGeom>
          <a:noFill/>
        </p:spPr>
        <p:txBody>
          <a:bodyPr wrap="none" rtlCol="0">
            <a:spAutoFit/>
          </a:bodyPr>
          <a:lstStyle/>
          <a:p>
            <a:r>
              <a:rPr lang="de-DE" dirty="0" smtClean="0"/>
              <a:t>-1.0V</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3124200" y="2667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 name="Objekt 1"/>
          <p:cNvGraphicFramePr>
            <a:graphicFrameLocks noChangeAspect="1"/>
          </p:cNvGraphicFramePr>
          <p:nvPr>
            <p:extLst>
              <p:ext uri="{D42A27DB-BD31-4B8C-83A1-F6EECF244321}">
                <p14:modId xmlns:p14="http://schemas.microsoft.com/office/powerpoint/2010/main" val="3531619292"/>
              </p:ext>
            </p:extLst>
          </p:nvPr>
        </p:nvGraphicFramePr>
        <p:xfrm>
          <a:off x="5867400" y="1828800"/>
          <a:ext cx="1914525" cy="412750"/>
        </p:xfrm>
        <a:graphic>
          <a:graphicData uri="http://schemas.openxmlformats.org/presentationml/2006/ole">
            <mc:AlternateContent xmlns:mc="http://schemas.openxmlformats.org/markup-compatibility/2006">
              <mc:Choice xmlns:v="urn:schemas-microsoft-com:vml" Requires="v">
                <p:oleObj spid="_x0000_s230610" name="Formel" r:id="rId4" imgW="1117440" imgH="241200" progId="Equation.3">
                  <p:embed/>
                </p:oleObj>
              </mc:Choice>
              <mc:Fallback>
                <p:oleObj name="Formel" r:id="rId4" imgW="1117440" imgH="241200" progId="Equation.3">
                  <p:embed/>
                  <p:pic>
                    <p:nvPicPr>
                      <p:cNvPr id="0" name="Objekt 16"/>
                      <p:cNvPicPr>
                        <a:picLocks noChangeAspect="1" noChangeArrowheads="1"/>
                      </p:cNvPicPr>
                      <p:nvPr/>
                    </p:nvPicPr>
                    <p:blipFill>
                      <a:blip r:embed="rId5"/>
                      <a:srcRect/>
                      <a:stretch>
                        <a:fillRect/>
                      </a:stretch>
                    </p:blipFill>
                    <p:spPr bwMode="auto">
                      <a:xfrm>
                        <a:off x="5867400" y="1828800"/>
                        <a:ext cx="1914525" cy="4127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6" name="Textfeld 65"/>
          <p:cNvSpPr txBox="1"/>
          <p:nvPr/>
        </p:nvSpPr>
        <p:spPr>
          <a:xfrm>
            <a:off x="4343400" y="4114800"/>
            <a:ext cx="364203" cy="276999"/>
          </a:xfrm>
          <a:prstGeom prst="rect">
            <a:avLst/>
          </a:prstGeom>
          <a:noFill/>
        </p:spPr>
        <p:txBody>
          <a:bodyPr wrap="none" rtlCol="0">
            <a:spAutoFit/>
          </a:bodyPr>
          <a:lstStyle/>
          <a:p>
            <a:r>
              <a:rPr lang="de-DE" dirty="0" err="1" smtClean="0"/>
              <a:t>Vx</a:t>
            </a:r>
            <a:endParaRPr lang="de-DE" dirty="0"/>
          </a:p>
        </p:txBody>
      </p:sp>
      <p:graphicFrame>
        <p:nvGraphicFramePr>
          <p:cNvPr id="67" name="Objekt 66"/>
          <p:cNvGraphicFramePr>
            <a:graphicFrameLocks noChangeAspect="1"/>
          </p:cNvGraphicFramePr>
          <p:nvPr>
            <p:extLst>
              <p:ext uri="{D42A27DB-BD31-4B8C-83A1-F6EECF244321}">
                <p14:modId xmlns:p14="http://schemas.microsoft.com/office/powerpoint/2010/main" val="4102618872"/>
              </p:ext>
            </p:extLst>
          </p:nvPr>
        </p:nvGraphicFramePr>
        <p:xfrm>
          <a:off x="5867400" y="3429000"/>
          <a:ext cx="2654300" cy="760412"/>
        </p:xfrm>
        <a:graphic>
          <a:graphicData uri="http://schemas.openxmlformats.org/presentationml/2006/ole">
            <mc:AlternateContent xmlns:mc="http://schemas.openxmlformats.org/markup-compatibility/2006">
              <mc:Choice xmlns:v="urn:schemas-microsoft-com:vml" Requires="v">
                <p:oleObj spid="_x0000_s230611" name="Formel" r:id="rId6" imgW="1549080" imgH="444240" progId="Equation.3">
                  <p:embed/>
                </p:oleObj>
              </mc:Choice>
              <mc:Fallback>
                <p:oleObj name="Formel" r:id="rId6" imgW="1549080" imgH="444240" progId="Equation.3">
                  <p:embed/>
                  <p:pic>
                    <p:nvPicPr>
                      <p:cNvPr id="0" name=""/>
                      <p:cNvPicPr>
                        <a:picLocks noChangeAspect="1" noChangeArrowheads="1"/>
                      </p:cNvPicPr>
                      <p:nvPr/>
                    </p:nvPicPr>
                    <p:blipFill>
                      <a:blip r:embed="rId7"/>
                      <a:srcRect/>
                      <a:stretch>
                        <a:fillRect/>
                      </a:stretch>
                    </p:blipFill>
                    <p:spPr bwMode="auto">
                      <a:xfrm>
                        <a:off x="5867400" y="3429000"/>
                        <a:ext cx="2654300" cy="760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Gerade Verbindung mit Pfeil 4"/>
          <p:cNvCxnSpPr/>
          <p:nvPr/>
        </p:nvCxnSpPr>
        <p:spPr bwMode="auto">
          <a:xfrm flipV="1">
            <a:off x="4495800" y="2667000"/>
            <a:ext cx="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0" name="Objekt 69"/>
          <p:cNvGraphicFramePr>
            <a:graphicFrameLocks noChangeAspect="1"/>
          </p:cNvGraphicFramePr>
          <p:nvPr>
            <p:extLst>
              <p:ext uri="{D42A27DB-BD31-4B8C-83A1-F6EECF244321}">
                <p14:modId xmlns:p14="http://schemas.microsoft.com/office/powerpoint/2010/main" val="1314639577"/>
              </p:ext>
            </p:extLst>
          </p:nvPr>
        </p:nvGraphicFramePr>
        <p:xfrm>
          <a:off x="3265488" y="4419600"/>
          <a:ext cx="5330825" cy="803275"/>
        </p:xfrm>
        <a:graphic>
          <a:graphicData uri="http://schemas.openxmlformats.org/presentationml/2006/ole">
            <mc:AlternateContent xmlns:mc="http://schemas.openxmlformats.org/markup-compatibility/2006">
              <mc:Choice xmlns:v="urn:schemas-microsoft-com:vml" Requires="v">
                <p:oleObj spid="_x0000_s230612" name="Formel" r:id="rId8" imgW="3111480" imgH="469800" progId="Equation.3">
                  <p:embed/>
                </p:oleObj>
              </mc:Choice>
              <mc:Fallback>
                <p:oleObj name="Formel" r:id="rId8" imgW="3111480" imgH="469800" progId="Equation.3">
                  <p:embed/>
                  <p:pic>
                    <p:nvPicPr>
                      <p:cNvPr id="0" name=""/>
                      <p:cNvPicPr>
                        <a:picLocks noChangeAspect="1" noChangeArrowheads="1"/>
                      </p:cNvPicPr>
                      <p:nvPr/>
                    </p:nvPicPr>
                    <p:blipFill>
                      <a:blip r:embed="rId9"/>
                      <a:srcRect/>
                      <a:stretch>
                        <a:fillRect/>
                      </a:stretch>
                    </p:blipFill>
                    <p:spPr bwMode="auto">
                      <a:xfrm>
                        <a:off x="3265488" y="4419600"/>
                        <a:ext cx="5330825" cy="8032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3585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679450"/>
          </a:xfrm>
        </p:spPr>
        <p:txBody>
          <a:bodyPr/>
          <a:lstStyle/>
          <a:p>
            <a:pPr eaLnBrk="1" hangingPunct="1"/>
            <a:r>
              <a:rPr lang="de-DE" sz="1400" dirty="0"/>
              <a:t>Die Wahrscheinlichkeit, dass ein Elektron mit der thermischen Energie ~ UT die Barriere </a:t>
            </a:r>
            <a:r>
              <a:rPr lang="de-DE" sz="1400" dirty="0" smtClean="0"/>
              <a:t>UB Überwindet </a:t>
            </a:r>
            <a:r>
              <a:rPr lang="de-DE" sz="1400" dirty="0"/>
              <a:t>ist </a:t>
            </a:r>
            <a:r>
              <a:rPr lang="de-DE" sz="1400" dirty="0" smtClean="0"/>
              <a:t>ungefähr: </a:t>
            </a:r>
            <a:r>
              <a:rPr lang="de-DE" sz="1400" dirty="0" err="1" smtClean="0"/>
              <a:t>exp</a:t>
            </a:r>
            <a:r>
              <a:rPr lang="de-DE" sz="1400" dirty="0" smtClean="0"/>
              <a:t> (-UB/UT) (UT = 25mV @ T=20C)</a:t>
            </a:r>
          </a:p>
          <a:p>
            <a:pPr eaLnBrk="1" hangingPunct="1"/>
            <a:r>
              <a:rPr lang="de-DE" sz="1400" dirty="0" smtClean="0"/>
              <a:t>Source </a:t>
            </a:r>
            <a:r>
              <a:rPr lang="de-DE" sz="1400" dirty="0"/>
              <a:t>-&gt; Drain Elektronenfluss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19</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3581400" y="3429000"/>
            <a:ext cx="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35814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3581400" y="4038600"/>
            <a:ext cx="1566454" cy="276999"/>
          </a:xfrm>
          <a:prstGeom prst="rect">
            <a:avLst/>
          </a:prstGeom>
          <a:noFill/>
        </p:spPr>
        <p:txBody>
          <a:bodyPr wrap="none" rtlCol="0">
            <a:spAutoFit/>
          </a:bodyPr>
          <a:lstStyle/>
          <a:p>
            <a:r>
              <a:rPr lang="de-DE" dirty="0" smtClean="0"/>
              <a:t>UB = - (</a:t>
            </a:r>
            <a:r>
              <a:rPr lang="de-DE" dirty="0" err="1" smtClean="0"/>
              <a:t>Vgs</a:t>
            </a:r>
            <a:r>
              <a:rPr lang="de-DE" dirty="0" smtClean="0"/>
              <a:t> – </a:t>
            </a:r>
            <a:r>
              <a:rPr lang="de-DE" dirty="0" err="1" smtClean="0"/>
              <a:t>Vth</a:t>
            </a:r>
            <a:r>
              <a:rPr lang="de-DE" dirty="0" smtClean="0"/>
              <a:t>)/n</a:t>
            </a:r>
            <a:endParaRPr lang="de-DE" dirty="0"/>
          </a:p>
        </p:txBody>
      </p:sp>
      <p:sp>
        <p:nvSpPr>
          <p:cNvPr id="20" name="Freihandform 19"/>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305226604"/>
              </p:ext>
            </p:extLst>
          </p:nvPr>
        </p:nvGraphicFramePr>
        <p:xfrm>
          <a:off x="2263775" y="4768850"/>
          <a:ext cx="4222750" cy="434975"/>
        </p:xfrm>
        <a:graphic>
          <a:graphicData uri="http://schemas.openxmlformats.org/presentationml/2006/ole">
            <mc:AlternateContent xmlns:mc="http://schemas.openxmlformats.org/markup-compatibility/2006">
              <mc:Choice xmlns:v="urn:schemas-microsoft-com:vml" Requires="v">
                <p:oleObj spid="_x0000_s232544" name="Formel" r:id="rId4" imgW="2463480" imgH="253800" progId="Equation.3">
                  <p:embed/>
                </p:oleObj>
              </mc:Choice>
              <mc:Fallback>
                <p:oleObj name="Formel" r:id="rId4" imgW="2463480" imgH="253800" progId="Equation.3">
                  <p:embed/>
                  <p:pic>
                    <p:nvPicPr>
                      <p:cNvPr id="0" name="Objekt 69"/>
                      <p:cNvPicPr>
                        <a:picLocks noChangeAspect="1" noChangeArrowheads="1"/>
                      </p:cNvPicPr>
                      <p:nvPr/>
                    </p:nvPicPr>
                    <p:blipFill>
                      <a:blip r:embed="rId5"/>
                      <a:srcRect/>
                      <a:stretch>
                        <a:fillRect/>
                      </a:stretch>
                    </p:blipFill>
                    <p:spPr bwMode="auto">
                      <a:xfrm>
                        <a:off x="2263775" y="4768850"/>
                        <a:ext cx="4222750"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Gerade Verbindung 4"/>
          <p:cNvCxnSpPr/>
          <p:nvPr/>
        </p:nvCxnSpPr>
        <p:spPr bwMode="auto">
          <a:xfrm>
            <a:off x="6172200" y="3124200"/>
            <a:ext cx="838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flipV="1">
            <a:off x="7010400" y="1828800"/>
            <a:ext cx="762000" cy="1295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7772400" y="1828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6172200" y="2971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6172200" y="2819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6172200" y="2667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6172200" y="2514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34"/>
          <p:cNvCxnSpPr/>
          <p:nvPr/>
        </p:nvCxnSpPr>
        <p:spPr bwMode="auto">
          <a:xfrm>
            <a:off x="6172200" y="23622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6172200" y="2209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a:off x="6172200" y="2057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6172200" y="1905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6172200" y="1752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1" name="Objekt 40"/>
          <p:cNvGraphicFramePr>
            <a:graphicFrameLocks noChangeAspect="1"/>
          </p:cNvGraphicFramePr>
          <p:nvPr>
            <p:extLst>
              <p:ext uri="{D42A27DB-BD31-4B8C-83A1-F6EECF244321}">
                <p14:modId xmlns:p14="http://schemas.microsoft.com/office/powerpoint/2010/main" val="1022636276"/>
              </p:ext>
            </p:extLst>
          </p:nvPr>
        </p:nvGraphicFramePr>
        <p:xfrm>
          <a:off x="4791075" y="2133600"/>
          <a:ext cx="1304925" cy="412750"/>
        </p:xfrm>
        <a:graphic>
          <a:graphicData uri="http://schemas.openxmlformats.org/presentationml/2006/ole">
            <mc:AlternateContent xmlns:mc="http://schemas.openxmlformats.org/markup-compatibility/2006">
              <mc:Choice xmlns:v="urn:schemas-microsoft-com:vml" Requires="v">
                <p:oleObj spid="_x0000_s232545" name="Formel" r:id="rId6" imgW="761760" imgH="241200" progId="Equation.3">
                  <p:embed/>
                </p:oleObj>
              </mc:Choice>
              <mc:Fallback>
                <p:oleObj name="Formel" r:id="rId6" imgW="761760" imgH="241200" progId="Equation.3">
                  <p:embed/>
                  <p:pic>
                    <p:nvPicPr>
                      <p:cNvPr id="0" name=""/>
                      <p:cNvPicPr>
                        <a:picLocks noChangeAspect="1" noChangeArrowheads="1"/>
                      </p:cNvPicPr>
                      <p:nvPr/>
                    </p:nvPicPr>
                    <p:blipFill>
                      <a:blip r:embed="rId7"/>
                      <a:srcRect/>
                      <a:stretch>
                        <a:fillRect/>
                      </a:stretch>
                    </p:blipFill>
                    <p:spPr bwMode="auto">
                      <a:xfrm>
                        <a:off x="4791075" y="2133600"/>
                        <a:ext cx="1304925" cy="4127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1" name="Gerade Verbindung mit Pfeil 10"/>
          <p:cNvCxnSpPr/>
          <p:nvPr/>
        </p:nvCxnSpPr>
        <p:spPr bwMode="auto">
          <a:xfrm flipV="1">
            <a:off x="8077200" y="1828800"/>
            <a:ext cx="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2" name="Objekt 41"/>
          <p:cNvGraphicFramePr>
            <a:graphicFrameLocks noChangeAspect="1"/>
          </p:cNvGraphicFramePr>
          <p:nvPr>
            <p:extLst>
              <p:ext uri="{D42A27DB-BD31-4B8C-83A1-F6EECF244321}">
                <p14:modId xmlns:p14="http://schemas.microsoft.com/office/powerpoint/2010/main" val="3625030569"/>
              </p:ext>
            </p:extLst>
          </p:nvPr>
        </p:nvGraphicFramePr>
        <p:xfrm>
          <a:off x="8077200" y="2438400"/>
          <a:ext cx="369888" cy="369887"/>
        </p:xfrm>
        <a:graphic>
          <a:graphicData uri="http://schemas.openxmlformats.org/presentationml/2006/ole">
            <mc:AlternateContent xmlns:mc="http://schemas.openxmlformats.org/markup-compatibility/2006">
              <mc:Choice xmlns:v="urn:schemas-microsoft-com:vml" Requires="v">
                <p:oleObj spid="_x0000_s232546" name="Formel" r:id="rId8" imgW="215640" imgH="215640" progId="Equation.3">
                  <p:embed/>
                </p:oleObj>
              </mc:Choice>
              <mc:Fallback>
                <p:oleObj name="Formel" r:id="rId8" imgW="215640" imgH="215640" progId="Equation.3">
                  <p:embed/>
                  <p:pic>
                    <p:nvPicPr>
                      <p:cNvPr id="0" name=""/>
                      <p:cNvPicPr>
                        <a:picLocks noChangeAspect="1" noChangeArrowheads="1"/>
                      </p:cNvPicPr>
                      <p:nvPr/>
                    </p:nvPicPr>
                    <p:blipFill>
                      <a:blip r:embed="rId9"/>
                      <a:srcRect/>
                      <a:stretch>
                        <a:fillRect/>
                      </a:stretch>
                    </p:blipFill>
                    <p:spPr bwMode="auto">
                      <a:xfrm>
                        <a:off x="8077200" y="2438400"/>
                        <a:ext cx="369888"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Objekt 42"/>
          <p:cNvGraphicFramePr>
            <a:graphicFrameLocks noChangeAspect="1"/>
          </p:cNvGraphicFramePr>
          <p:nvPr>
            <p:extLst>
              <p:ext uri="{D42A27DB-BD31-4B8C-83A1-F6EECF244321}">
                <p14:modId xmlns:p14="http://schemas.microsoft.com/office/powerpoint/2010/main" val="4172310231"/>
              </p:ext>
            </p:extLst>
          </p:nvPr>
        </p:nvGraphicFramePr>
        <p:xfrm>
          <a:off x="6650038" y="3133725"/>
          <a:ext cx="347662" cy="392113"/>
        </p:xfrm>
        <a:graphic>
          <a:graphicData uri="http://schemas.openxmlformats.org/presentationml/2006/ole">
            <mc:AlternateContent xmlns:mc="http://schemas.openxmlformats.org/markup-compatibility/2006">
              <mc:Choice xmlns:v="urn:schemas-microsoft-com:vml" Requires="v">
                <p:oleObj spid="_x0000_s232547" name="Formel" r:id="rId10" imgW="203040" imgH="228600" progId="Equation.3">
                  <p:embed/>
                </p:oleObj>
              </mc:Choice>
              <mc:Fallback>
                <p:oleObj name="Formel" r:id="rId10" imgW="203040" imgH="228600" progId="Equation.3">
                  <p:embed/>
                  <p:pic>
                    <p:nvPicPr>
                      <p:cNvPr id="0" name=""/>
                      <p:cNvPicPr>
                        <a:picLocks noChangeAspect="1" noChangeArrowheads="1"/>
                      </p:cNvPicPr>
                      <p:nvPr/>
                    </p:nvPicPr>
                    <p:blipFill>
                      <a:blip r:embed="rId11"/>
                      <a:srcRect/>
                      <a:stretch>
                        <a:fillRect/>
                      </a:stretch>
                    </p:blipFill>
                    <p:spPr bwMode="auto">
                      <a:xfrm>
                        <a:off x="6650038" y="3133725"/>
                        <a:ext cx="347662"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Objekt 43"/>
          <p:cNvGraphicFramePr>
            <a:graphicFrameLocks noChangeAspect="1"/>
          </p:cNvGraphicFramePr>
          <p:nvPr>
            <p:extLst>
              <p:ext uri="{D42A27DB-BD31-4B8C-83A1-F6EECF244321}">
                <p14:modId xmlns:p14="http://schemas.microsoft.com/office/powerpoint/2010/main" val="3467103221"/>
              </p:ext>
            </p:extLst>
          </p:nvPr>
        </p:nvGraphicFramePr>
        <p:xfrm>
          <a:off x="5811838" y="2743200"/>
          <a:ext cx="284162" cy="390525"/>
        </p:xfrm>
        <a:graphic>
          <a:graphicData uri="http://schemas.openxmlformats.org/presentationml/2006/ole">
            <mc:AlternateContent xmlns:mc="http://schemas.openxmlformats.org/markup-compatibility/2006">
              <mc:Choice xmlns:v="urn:schemas-microsoft-com:vml" Requires="v">
                <p:oleObj spid="_x0000_s232548" name="Formel" r:id="rId12" imgW="164880" imgH="228600" progId="Equation.3">
                  <p:embed/>
                </p:oleObj>
              </mc:Choice>
              <mc:Fallback>
                <p:oleObj name="Formel" r:id="rId12" imgW="164880" imgH="228600" progId="Equation.3">
                  <p:embed/>
                  <p:pic>
                    <p:nvPicPr>
                      <p:cNvPr id="0" name=""/>
                      <p:cNvPicPr>
                        <a:picLocks noChangeAspect="1" noChangeArrowheads="1"/>
                      </p:cNvPicPr>
                      <p:nvPr/>
                    </p:nvPicPr>
                    <p:blipFill>
                      <a:blip r:embed="rId13"/>
                      <a:srcRect/>
                      <a:stretch>
                        <a:fillRect/>
                      </a:stretch>
                    </p:blipFill>
                    <p:spPr bwMode="auto">
                      <a:xfrm>
                        <a:off x="5811838" y="2743200"/>
                        <a:ext cx="284162"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feld 11"/>
          <p:cNvSpPr txBox="1"/>
          <p:nvPr/>
        </p:nvSpPr>
        <p:spPr>
          <a:xfrm>
            <a:off x="6096000" y="1447800"/>
            <a:ext cx="1239442" cy="276999"/>
          </a:xfrm>
          <a:prstGeom prst="rect">
            <a:avLst/>
          </a:prstGeom>
          <a:noFill/>
        </p:spPr>
        <p:txBody>
          <a:bodyPr wrap="none" rtlCol="0">
            <a:spAutoFit/>
          </a:bodyPr>
          <a:lstStyle/>
          <a:p>
            <a:r>
              <a:rPr lang="de-DE" dirty="0" smtClean="0"/>
              <a:t>Energieniveaus</a:t>
            </a:r>
            <a:endParaRPr lang="de-DE" dirty="0"/>
          </a:p>
        </p:txBody>
      </p:sp>
      <p:cxnSp>
        <p:nvCxnSpPr>
          <p:cNvPr id="14" name="Gerade Verbindung mit Pfeil 13"/>
          <p:cNvCxnSpPr/>
          <p:nvPr/>
        </p:nvCxnSpPr>
        <p:spPr bwMode="auto">
          <a:xfrm>
            <a:off x="7086600" y="1752600"/>
            <a:ext cx="990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70450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Verstärkung mit FB</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a:t>
            </a:fld>
            <a:endParaRPr lang="de-DE" altLang="de-DE"/>
          </a:p>
        </p:txBody>
      </p:sp>
      <p:cxnSp>
        <p:nvCxnSpPr>
          <p:cNvPr id="36" name="Gerade Verbindung 35"/>
          <p:cNvCxnSpPr/>
          <p:nvPr/>
        </p:nvCxnSpPr>
        <p:spPr bwMode="auto">
          <a:xfrm>
            <a:off x="3962400" y="4648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Gleichschenkliges Dreieck 36"/>
          <p:cNvSpPr/>
          <p:nvPr/>
        </p:nvSpPr>
        <p:spPr bwMode="auto">
          <a:xfrm rot="5400000">
            <a:off x="2974848" y="4187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9" name="Gerade Verbindung 38"/>
          <p:cNvCxnSpPr/>
          <p:nvPr/>
        </p:nvCxnSpPr>
        <p:spPr bwMode="auto">
          <a:xfrm>
            <a:off x="2514600" y="4648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hteck 39"/>
          <p:cNvSpPr/>
          <p:nvPr/>
        </p:nvSpPr>
        <p:spPr bwMode="auto">
          <a:xfrm>
            <a:off x="1981200" y="4572000"/>
            <a:ext cx="304800" cy="152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1" name="Gerade Verbindung 40"/>
          <p:cNvCxnSpPr>
            <a:stCxn id="40" idx="3"/>
          </p:cNvCxnSpPr>
          <p:nvPr/>
        </p:nvCxnSpPr>
        <p:spPr bwMode="auto">
          <a:xfrm>
            <a:off x="22860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1371600" y="4648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V="1">
            <a:off x="1371600" y="46482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Ellipse 43"/>
          <p:cNvSpPr/>
          <p:nvPr/>
        </p:nvSpPr>
        <p:spPr bwMode="auto">
          <a:xfrm>
            <a:off x="1219200" y="4800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5" name="Gerade Verbindung 44"/>
          <p:cNvCxnSpPr/>
          <p:nvPr/>
        </p:nvCxnSpPr>
        <p:spPr bwMode="auto">
          <a:xfrm>
            <a:off x="1219200" y="5257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hteck 45"/>
          <p:cNvSpPr/>
          <p:nvPr/>
        </p:nvSpPr>
        <p:spPr bwMode="auto">
          <a:xfrm>
            <a:off x="3200400" y="3810000"/>
            <a:ext cx="304800" cy="152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7" name="Gerade Verbindung 46"/>
          <p:cNvCxnSpPr>
            <a:stCxn id="46" idx="3"/>
          </p:cNvCxnSpPr>
          <p:nvPr/>
        </p:nvCxnSpPr>
        <p:spPr bwMode="auto">
          <a:xfrm>
            <a:off x="3505200" y="3886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a:off x="4114800" y="3886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2590800" y="3886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2590800" y="3886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Textfeld 50"/>
          <p:cNvSpPr txBox="1"/>
          <p:nvPr/>
        </p:nvSpPr>
        <p:spPr>
          <a:xfrm>
            <a:off x="1524000" y="4343400"/>
            <a:ext cx="431528" cy="276999"/>
          </a:xfrm>
          <a:prstGeom prst="rect">
            <a:avLst/>
          </a:prstGeom>
          <a:noFill/>
        </p:spPr>
        <p:txBody>
          <a:bodyPr wrap="none" rtlCol="0">
            <a:spAutoFit/>
          </a:bodyPr>
          <a:lstStyle/>
          <a:p>
            <a:r>
              <a:rPr lang="de-DE" dirty="0" smtClean="0"/>
              <a:t>10k</a:t>
            </a:r>
            <a:endParaRPr lang="de-DE" dirty="0"/>
          </a:p>
        </p:txBody>
      </p:sp>
      <p:sp>
        <p:nvSpPr>
          <p:cNvPr id="52" name="Textfeld 51"/>
          <p:cNvSpPr txBox="1"/>
          <p:nvPr/>
        </p:nvSpPr>
        <p:spPr>
          <a:xfrm>
            <a:off x="3538920" y="3581400"/>
            <a:ext cx="516488" cy="276999"/>
          </a:xfrm>
          <a:prstGeom prst="rect">
            <a:avLst/>
          </a:prstGeom>
          <a:noFill/>
        </p:spPr>
        <p:txBody>
          <a:bodyPr wrap="none" rtlCol="0">
            <a:spAutoFit/>
          </a:bodyPr>
          <a:lstStyle/>
          <a:p>
            <a:r>
              <a:rPr lang="de-DE" dirty="0" smtClean="0"/>
              <a:t>100k</a:t>
            </a:r>
            <a:endParaRPr lang="de-DE" dirty="0"/>
          </a:p>
        </p:txBody>
      </p:sp>
      <p:cxnSp>
        <p:nvCxnSpPr>
          <p:cNvPr id="60" name="Gerade Verbindung mit Pfeil 59"/>
          <p:cNvCxnSpPr/>
          <p:nvPr/>
        </p:nvCxnSpPr>
        <p:spPr bwMode="auto">
          <a:xfrm flipH="1">
            <a:off x="3810000" y="4343400"/>
            <a:ext cx="838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Textfeld 60"/>
          <p:cNvSpPr txBox="1"/>
          <p:nvPr/>
        </p:nvSpPr>
        <p:spPr>
          <a:xfrm>
            <a:off x="3632503" y="4038600"/>
            <a:ext cx="1606530" cy="276999"/>
          </a:xfrm>
          <a:prstGeom prst="rect">
            <a:avLst/>
          </a:prstGeom>
          <a:noFill/>
        </p:spPr>
        <p:txBody>
          <a:bodyPr wrap="none" rtlCol="0">
            <a:spAutoFit/>
          </a:bodyPr>
          <a:lstStyle/>
          <a:p>
            <a:r>
              <a:rPr lang="de-DE" dirty="0" smtClean="0"/>
              <a:t>Ausgangswiderstand</a:t>
            </a:r>
            <a:endParaRPr lang="de-DE" dirty="0"/>
          </a:p>
        </p:txBody>
      </p:sp>
      <p:sp>
        <p:nvSpPr>
          <p:cNvPr id="62" name="Textfeld 61"/>
          <p:cNvSpPr txBox="1"/>
          <p:nvPr/>
        </p:nvSpPr>
        <p:spPr>
          <a:xfrm>
            <a:off x="1986009" y="4267200"/>
            <a:ext cx="413896" cy="276999"/>
          </a:xfrm>
          <a:prstGeom prst="rect">
            <a:avLst/>
          </a:prstGeom>
          <a:noFill/>
        </p:spPr>
        <p:txBody>
          <a:bodyPr wrap="none" rtlCol="0">
            <a:spAutoFit/>
          </a:bodyPr>
          <a:lstStyle/>
          <a:p>
            <a:r>
              <a:rPr lang="de-DE" dirty="0" err="1" smtClean="0"/>
              <a:t>Rin</a:t>
            </a:r>
            <a:endParaRPr lang="de-DE" dirty="0"/>
          </a:p>
        </p:txBody>
      </p:sp>
      <p:sp>
        <p:nvSpPr>
          <p:cNvPr id="63" name="Textfeld 62"/>
          <p:cNvSpPr txBox="1"/>
          <p:nvPr/>
        </p:nvSpPr>
        <p:spPr>
          <a:xfrm>
            <a:off x="3200400" y="3505200"/>
            <a:ext cx="423514" cy="276999"/>
          </a:xfrm>
          <a:prstGeom prst="rect">
            <a:avLst/>
          </a:prstGeom>
          <a:noFill/>
        </p:spPr>
        <p:txBody>
          <a:bodyPr wrap="none" rtlCol="0">
            <a:spAutoFit/>
          </a:bodyPr>
          <a:lstStyle/>
          <a:p>
            <a:r>
              <a:rPr lang="de-DE" dirty="0" err="1" smtClean="0"/>
              <a:t>Rfb</a:t>
            </a:r>
            <a:endParaRPr lang="de-DE" dirty="0"/>
          </a:p>
        </p:txBody>
      </p:sp>
      <p:sp>
        <p:nvSpPr>
          <p:cNvPr id="64" name="Textfeld 63"/>
          <p:cNvSpPr txBox="1"/>
          <p:nvPr/>
        </p:nvSpPr>
        <p:spPr>
          <a:xfrm>
            <a:off x="914400" y="4343400"/>
            <a:ext cx="660758" cy="276999"/>
          </a:xfrm>
          <a:prstGeom prst="rect">
            <a:avLst/>
          </a:prstGeom>
          <a:noFill/>
        </p:spPr>
        <p:txBody>
          <a:bodyPr wrap="none" rtlCol="0">
            <a:spAutoFit/>
          </a:bodyPr>
          <a:lstStyle/>
          <a:p>
            <a:r>
              <a:rPr lang="de-DE" dirty="0" err="1" smtClean="0"/>
              <a:t>vsignal</a:t>
            </a:r>
            <a:endParaRPr lang="de-DE" dirty="0"/>
          </a:p>
        </p:txBody>
      </p:sp>
      <p:sp>
        <p:nvSpPr>
          <p:cNvPr id="65" name="Ellipse 64"/>
          <p:cNvSpPr/>
          <p:nvPr/>
        </p:nvSpPr>
        <p:spPr bwMode="auto">
          <a:xfrm>
            <a:off x="3886200" y="4572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5" name="Objekt 4"/>
          <p:cNvGraphicFramePr>
            <a:graphicFrameLocks noGrp="1" noChangeAspect="1"/>
          </p:cNvGraphicFramePr>
          <p:nvPr>
            <p:extLst>
              <p:ext uri="{D42A27DB-BD31-4B8C-83A1-F6EECF244321}">
                <p14:modId xmlns:p14="http://schemas.microsoft.com/office/powerpoint/2010/main" val="1231072790"/>
              </p:ext>
            </p:extLst>
          </p:nvPr>
        </p:nvGraphicFramePr>
        <p:xfrm>
          <a:off x="2895600" y="5410200"/>
          <a:ext cx="4394200" cy="1273175"/>
        </p:xfrm>
        <a:graphic>
          <a:graphicData uri="http://schemas.openxmlformats.org/presentationml/2006/ole">
            <mc:AlternateContent xmlns:mc="http://schemas.openxmlformats.org/markup-compatibility/2006">
              <mc:Choice xmlns:v="urn:schemas-microsoft-com:vml" Requires="v">
                <p:oleObj spid="_x0000_s250906" name="Formel" r:id="rId4" imgW="2895480" imgH="838080" progId="Equation.3">
                  <p:embed/>
                </p:oleObj>
              </mc:Choice>
              <mc:Fallback>
                <p:oleObj name="Formel" r:id="rId4" imgW="2895480" imgH="838080" progId="Equation.3">
                  <p:embed/>
                  <p:pic>
                    <p:nvPicPr>
                      <p:cNvPr id="0" name="Objekt 3"/>
                      <p:cNvPicPr>
                        <a:picLocks noGrp="1" noChangeAspect="1" noChangeArrowheads="1"/>
                      </p:cNvPicPr>
                      <p:nvPr/>
                    </p:nvPicPr>
                    <p:blipFill>
                      <a:blip r:embed="rId5"/>
                      <a:srcRect/>
                      <a:stretch>
                        <a:fillRect/>
                      </a:stretch>
                    </p:blipFill>
                    <p:spPr bwMode="auto">
                      <a:xfrm>
                        <a:off x="2895600" y="5410200"/>
                        <a:ext cx="4394200" cy="1273175"/>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Pfeil nach unten 5"/>
          <p:cNvSpPr/>
          <p:nvPr/>
        </p:nvSpPr>
        <p:spPr bwMode="auto">
          <a:xfrm rot="16200000">
            <a:off x="3238500" y="43815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8" name="Pfeil nach unten 67"/>
          <p:cNvSpPr/>
          <p:nvPr/>
        </p:nvSpPr>
        <p:spPr bwMode="auto">
          <a:xfrm rot="16200000">
            <a:off x="1866900" y="35433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a:endCxn id="37" idx="3"/>
          </p:cNvCxnSpPr>
          <p:nvPr/>
        </p:nvCxnSpPr>
        <p:spPr bwMode="auto">
          <a:xfrm flipV="1">
            <a:off x="2895600" y="4645152"/>
            <a:ext cx="152400" cy="3048"/>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feld 72"/>
          <p:cNvSpPr txBox="1"/>
          <p:nvPr/>
        </p:nvSpPr>
        <p:spPr>
          <a:xfrm>
            <a:off x="2918563" y="4343400"/>
            <a:ext cx="462435" cy="276999"/>
          </a:xfrm>
          <a:prstGeom prst="rect">
            <a:avLst/>
          </a:prstGeom>
          <a:noFill/>
        </p:spPr>
        <p:txBody>
          <a:bodyPr wrap="none" rtlCol="0">
            <a:spAutoFit/>
          </a:bodyPr>
          <a:lstStyle/>
          <a:p>
            <a:r>
              <a:rPr lang="de-DE" dirty="0" smtClean="0"/>
              <a:t>Vin*</a:t>
            </a:r>
            <a:endParaRPr lang="de-DE" dirty="0"/>
          </a:p>
        </p:txBody>
      </p:sp>
      <p:sp>
        <p:nvSpPr>
          <p:cNvPr id="74" name="Textfeld 73"/>
          <p:cNvSpPr txBox="1"/>
          <p:nvPr/>
        </p:nvSpPr>
        <p:spPr>
          <a:xfrm>
            <a:off x="2468055" y="4343400"/>
            <a:ext cx="403124" cy="276999"/>
          </a:xfrm>
          <a:prstGeom prst="rect">
            <a:avLst/>
          </a:prstGeom>
          <a:noFill/>
        </p:spPr>
        <p:txBody>
          <a:bodyPr wrap="none" rtlCol="0">
            <a:spAutoFit/>
          </a:bodyPr>
          <a:lstStyle/>
          <a:p>
            <a:r>
              <a:rPr lang="de-DE" dirty="0" smtClean="0"/>
              <a:t>Vin</a:t>
            </a:r>
            <a:endParaRPr lang="de-DE" dirty="0"/>
          </a:p>
        </p:txBody>
      </p:sp>
      <p:sp>
        <p:nvSpPr>
          <p:cNvPr id="75" name="Pfeil nach unten 74"/>
          <p:cNvSpPr/>
          <p:nvPr/>
        </p:nvSpPr>
        <p:spPr bwMode="auto">
          <a:xfrm rot="5400000">
            <a:off x="3543300" y="27813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2" name="Textfeld 11"/>
          <p:cNvSpPr txBox="1"/>
          <p:nvPr/>
        </p:nvSpPr>
        <p:spPr>
          <a:xfrm>
            <a:off x="1393356" y="3733800"/>
            <a:ext cx="667170" cy="276999"/>
          </a:xfrm>
          <a:prstGeom prst="rect">
            <a:avLst/>
          </a:prstGeom>
          <a:noFill/>
        </p:spPr>
        <p:txBody>
          <a:bodyPr wrap="none" rtlCol="0">
            <a:spAutoFit/>
          </a:bodyPr>
          <a:lstStyle/>
          <a:p>
            <a:r>
              <a:rPr lang="de-DE" dirty="0" smtClean="0"/>
              <a:t>Ain ~ 1</a:t>
            </a:r>
            <a:endParaRPr lang="de-DE" dirty="0"/>
          </a:p>
        </p:txBody>
      </p:sp>
      <p:sp>
        <p:nvSpPr>
          <p:cNvPr id="77" name="Textfeld 76"/>
          <p:cNvSpPr txBox="1"/>
          <p:nvPr/>
        </p:nvSpPr>
        <p:spPr>
          <a:xfrm>
            <a:off x="3412110" y="5029200"/>
            <a:ext cx="287258" cy="276999"/>
          </a:xfrm>
          <a:prstGeom prst="rect">
            <a:avLst/>
          </a:prstGeom>
          <a:noFill/>
        </p:spPr>
        <p:txBody>
          <a:bodyPr wrap="none" rtlCol="0">
            <a:spAutoFit/>
          </a:bodyPr>
          <a:lstStyle/>
          <a:p>
            <a:r>
              <a:rPr lang="de-DE" dirty="0" smtClean="0"/>
              <a:t>A</a:t>
            </a:r>
            <a:endParaRPr lang="de-DE" dirty="0"/>
          </a:p>
        </p:txBody>
      </p:sp>
      <p:sp>
        <p:nvSpPr>
          <p:cNvPr id="78" name="Textfeld 77"/>
          <p:cNvSpPr txBox="1"/>
          <p:nvPr/>
        </p:nvSpPr>
        <p:spPr>
          <a:xfrm>
            <a:off x="3220668" y="3048000"/>
            <a:ext cx="974947" cy="276999"/>
          </a:xfrm>
          <a:prstGeom prst="rect">
            <a:avLst/>
          </a:prstGeom>
          <a:noFill/>
        </p:spPr>
        <p:txBody>
          <a:bodyPr wrap="none" rtlCol="0">
            <a:spAutoFit/>
          </a:bodyPr>
          <a:lstStyle/>
          <a:p>
            <a:r>
              <a:rPr lang="de-DE" dirty="0" smtClean="0"/>
              <a:t>Beta ~ 1/10</a:t>
            </a:r>
            <a:endParaRPr lang="de-DE" dirty="0"/>
          </a:p>
        </p:txBody>
      </p:sp>
      <p:graphicFrame>
        <p:nvGraphicFramePr>
          <p:cNvPr id="79" name="Objekt 78"/>
          <p:cNvGraphicFramePr>
            <a:graphicFrameLocks noGrp="1" noChangeAspect="1"/>
          </p:cNvGraphicFramePr>
          <p:nvPr>
            <p:extLst>
              <p:ext uri="{D42A27DB-BD31-4B8C-83A1-F6EECF244321}">
                <p14:modId xmlns:p14="http://schemas.microsoft.com/office/powerpoint/2010/main" val="40397533"/>
              </p:ext>
            </p:extLst>
          </p:nvPr>
        </p:nvGraphicFramePr>
        <p:xfrm>
          <a:off x="381000" y="1371600"/>
          <a:ext cx="1600200" cy="636588"/>
        </p:xfrm>
        <a:graphic>
          <a:graphicData uri="http://schemas.openxmlformats.org/presentationml/2006/ole">
            <mc:AlternateContent xmlns:mc="http://schemas.openxmlformats.org/markup-compatibility/2006">
              <mc:Choice xmlns:v="urn:schemas-microsoft-com:vml" Requires="v">
                <p:oleObj spid="_x0000_s250907" name="Formel" r:id="rId6" imgW="1054080" imgH="419040" progId="Equation.3">
                  <p:embed/>
                </p:oleObj>
              </mc:Choice>
              <mc:Fallback>
                <p:oleObj name="Formel" r:id="rId6" imgW="1054080" imgH="419040" progId="Equation.3">
                  <p:embed/>
                  <p:pic>
                    <p:nvPicPr>
                      <p:cNvPr id="0" name=""/>
                      <p:cNvPicPr>
                        <a:picLocks noGrp="1" noChangeAspect="1" noChangeArrowheads="1"/>
                      </p:cNvPicPr>
                      <p:nvPr/>
                    </p:nvPicPr>
                    <p:blipFill>
                      <a:blip r:embed="rId7"/>
                      <a:srcRect/>
                      <a:stretch>
                        <a:fillRect/>
                      </a:stretch>
                    </p:blipFill>
                    <p:spPr bwMode="auto">
                      <a:xfrm>
                        <a:off x="381000" y="1371600"/>
                        <a:ext cx="1600200" cy="636588"/>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072415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Ähnliche Gleichung für Drain </a:t>
            </a:r>
            <a:r>
              <a:rPr lang="de-DE" sz="1400" dirty="0"/>
              <a:t>-&gt; Source Elektronenfluss</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20</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5181600" y="32766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51816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5139146" y="3429000"/>
            <a:ext cx="1566454" cy="276999"/>
          </a:xfrm>
          <a:prstGeom prst="rect">
            <a:avLst/>
          </a:prstGeom>
          <a:noFill/>
        </p:spPr>
        <p:txBody>
          <a:bodyPr wrap="none" rtlCol="0">
            <a:spAutoFit/>
          </a:bodyPr>
          <a:lstStyle/>
          <a:p>
            <a:r>
              <a:rPr lang="de-DE" dirty="0" smtClean="0"/>
              <a:t>UB = - (</a:t>
            </a:r>
            <a:r>
              <a:rPr lang="de-DE" dirty="0" err="1" smtClean="0"/>
              <a:t>Vgd</a:t>
            </a:r>
            <a:r>
              <a:rPr lang="de-DE" dirty="0" smtClean="0"/>
              <a:t> – </a:t>
            </a:r>
            <a:r>
              <a:rPr lang="de-DE" dirty="0" err="1" smtClean="0"/>
              <a:t>Vth</a:t>
            </a:r>
            <a:r>
              <a:rPr lang="de-DE" dirty="0" smtClean="0"/>
              <a:t>)/n</a:t>
            </a:r>
            <a:endParaRPr lang="de-DE" dirty="0"/>
          </a:p>
        </p:txBody>
      </p:sp>
      <p:sp>
        <p:nvSpPr>
          <p:cNvPr id="20" name="Freihandform 19"/>
          <p:cNvSpPr/>
          <p:nvPr/>
        </p:nvSpPr>
        <p:spPr bwMode="auto">
          <a:xfrm flipH="1">
            <a:off x="3667125"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156722712"/>
              </p:ext>
            </p:extLst>
          </p:nvPr>
        </p:nvGraphicFramePr>
        <p:xfrm>
          <a:off x="2263775" y="4768850"/>
          <a:ext cx="4222750" cy="434975"/>
        </p:xfrm>
        <a:graphic>
          <a:graphicData uri="http://schemas.openxmlformats.org/presentationml/2006/ole">
            <mc:AlternateContent xmlns:mc="http://schemas.openxmlformats.org/markup-compatibility/2006">
              <mc:Choice xmlns:v="urn:schemas-microsoft-com:vml" Requires="v">
                <p:oleObj spid="_x0000_s233552" name="Formel" r:id="rId4" imgW="2463480" imgH="253800" progId="Equation.3">
                  <p:embed/>
                </p:oleObj>
              </mc:Choice>
              <mc:Fallback>
                <p:oleObj name="Formel" r:id="rId4" imgW="2463480" imgH="253800" progId="Equation.3">
                  <p:embed/>
                  <p:pic>
                    <p:nvPicPr>
                      <p:cNvPr id="0" name=""/>
                      <p:cNvPicPr>
                        <a:picLocks noChangeAspect="1" noChangeArrowheads="1"/>
                      </p:cNvPicPr>
                      <p:nvPr/>
                    </p:nvPicPr>
                    <p:blipFill>
                      <a:blip r:embed="rId5"/>
                      <a:srcRect/>
                      <a:stretch>
                        <a:fillRect/>
                      </a:stretch>
                    </p:blipFill>
                    <p:spPr bwMode="auto">
                      <a:xfrm>
                        <a:off x="2263775" y="4768850"/>
                        <a:ext cx="4222750"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18907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Wenn </a:t>
            </a:r>
            <a:r>
              <a:rPr lang="de-DE" sz="1400" dirty="0" err="1"/>
              <a:t>Vds</a:t>
            </a:r>
            <a:r>
              <a:rPr lang="de-DE" sz="1400" dirty="0"/>
              <a:t> </a:t>
            </a:r>
            <a:r>
              <a:rPr lang="de-DE" sz="1400" dirty="0" smtClean="0"/>
              <a:t>= 0: </a:t>
            </a:r>
            <a:r>
              <a:rPr lang="de-DE" sz="1400" dirty="0" err="1" smtClean="0"/>
              <a:t>Ids</a:t>
            </a:r>
            <a:r>
              <a:rPr lang="de-DE" sz="1400" dirty="0" smtClean="0"/>
              <a:t> = 0</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21</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5181600" y="32766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51816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5139146" y="3429000"/>
            <a:ext cx="1566454" cy="276999"/>
          </a:xfrm>
          <a:prstGeom prst="rect">
            <a:avLst/>
          </a:prstGeom>
          <a:noFill/>
        </p:spPr>
        <p:txBody>
          <a:bodyPr wrap="none" rtlCol="0">
            <a:spAutoFit/>
          </a:bodyPr>
          <a:lstStyle/>
          <a:p>
            <a:r>
              <a:rPr lang="de-DE" dirty="0" smtClean="0"/>
              <a:t>UB = - (</a:t>
            </a:r>
            <a:r>
              <a:rPr lang="de-DE" dirty="0" err="1" smtClean="0"/>
              <a:t>Vgd</a:t>
            </a:r>
            <a:r>
              <a:rPr lang="de-DE" dirty="0" smtClean="0"/>
              <a:t> – </a:t>
            </a:r>
            <a:r>
              <a:rPr lang="de-DE" dirty="0" err="1" smtClean="0"/>
              <a:t>Vth</a:t>
            </a:r>
            <a:r>
              <a:rPr lang="de-DE" dirty="0" smtClean="0"/>
              <a:t>)/n</a:t>
            </a:r>
            <a:endParaRPr lang="de-DE" dirty="0"/>
          </a:p>
        </p:txBody>
      </p:sp>
      <p:sp>
        <p:nvSpPr>
          <p:cNvPr id="20" name="Freihandform 19"/>
          <p:cNvSpPr/>
          <p:nvPr/>
        </p:nvSpPr>
        <p:spPr bwMode="auto">
          <a:xfrm flipH="1">
            <a:off x="3667125"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922415580"/>
              </p:ext>
            </p:extLst>
          </p:nvPr>
        </p:nvGraphicFramePr>
        <p:xfrm>
          <a:off x="3209925" y="4791075"/>
          <a:ext cx="2328863" cy="390525"/>
        </p:xfrm>
        <a:graphic>
          <a:graphicData uri="http://schemas.openxmlformats.org/presentationml/2006/ole">
            <mc:AlternateContent xmlns:mc="http://schemas.openxmlformats.org/markup-compatibility/2006">
              <mc:Choice xmlns:v="urn:schemas-microsoft-com:vml" Requires="v">
                <p:oleObj spid="_x0000_s236613" name="Formel" r:id="rId4" imgW="1358640" imgH="228600" progId="Equation.3">
                  <p:embed/>
                </p:oleObj>
              </mc:Choice>
              <mc:Fallback>
                <p:oleObj name="Formel" r:id="rId4" imgW="1358640" imgH="228600" progId="Equation.3">
                  <p:embed/>
                  <p:pic>
                    <p:nvPicPr>
                      <p:cNvPr id="0" name=""/>
                      <p:cNvPicPr>
                        <a:picLocks noChangeAspect="1" noChangeArrowheads="1"/>
                      </p:cNvPicPr>
                      <p:nvPr/>
                    </p:nvPicPr>
                    <p:blipFill>
                      <a:blip r:embed="rId5"/>
                      <a:srcRect/>
                      <a:stretch>
                        <a:fillRect/>
                      </a:stretch>
                    </p:blipFill>
                    <p:spPr bwMode="auto">
                      <a:xfrm>
                        <a:off x="3209925" y="4791075"/>
                        <a:ext cx="2328863"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 name="Freihandform 22"/>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588730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Für </a:t>
            </a:r>
            <a:r>
              <a:rPr lang="de-DE" sz="1400" dirty="0" err="1"/>
              <a:t>Vds</a:t>
            </a:r>
            <a:r>
              <a:rPr lang="de-DE" sz="1400" dirty="0"/>
              <a:t> &gt; 0 steigt die </a:t>
            </a:r>
            <a:r>
              <a:rPr lang="de-DE" sz="1400" dirty="0" smtClean="0"/>
              <a:t>Drain-Barriere um </a:t>
            </a:r>
            <a:r>
              <a:rPr lang="de-DE" sz="1400" dirty="0" err="1" smtClean="0"/>
              <a:t>Vds</a:t>
            </a:r>
            <a:endParaRPr lang="de-DE" sz="1400" dirty="0" smtClean="0"/>
          </a:p>
          <a:p>
            <a:pPr eaLnBrk="1" hangingPunct="1"/>
            <a:r>
              <a:rPr lang="de-DE" sz="1400" dirty="0"/>
              <a:t>Für </a:t>
            </a:r>
            <a:r>
              <a:rPr lang="de-DE" sz="1400" dirty="0" err="1"/>
              <a:t>Vds</a:t>
            </a:r>
            <a:r>
              <a:rPr lang="de-DE" sz="1400" dirty="0"/>
              <a:t> &gt; einige UT </a:t>
            </a:r>
            <a:r>
              <a:rPr lang="de-DE" sz="1400" dirty="0" smtClean="0"/>
              <a:t>: Fluss </a:t>
            </a:r>
            <a:r>
              <a:rPr lang="de-DE" sz="1400" dirty="0"/>
              <a:t>von der Drain-Seite verschwindet</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22</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633845812"/>
              </p:ext>
            </p:extLst>
          </p:nvPr>
        </p:nvGraphicFramePr>
        <p:xfrm>
          <a:off x="1143000" y="4648200"/>
          <a:ext cx="3938587" cy="434975"/>
        </p:xfrm>
        <a:graphic>
          <a:graphicData uri="http://schemas.openxmlformats.org/presentationml/2006/ole">
            <mc:AlternateContent xmlns:mc="http://schemas.openxmlformats.org/markup-compatibility/2006">
              <mc:Choice xmlns:v="urn:schemas-microsoft-com:vml" Requires="v">
                <p:oleObj spid="_x0000_s234633" name="Formel" r:id="rId4" imgW="2298600" imgH="253800" progId="Equation.3">
                  <p:embed/>
                </p:oleObj>
              </mc:Choice>
              <mc:Fallback>
                <p:oleObj name="Formel" r:id="rId4" imgW="2298600" imgH="253800" progId="Equation.3">
                  <p:embed/>
                  <p:pic>
                    <p:nvPicPr>
                      <p:cNvPr id="0" name=""/>
                      <p:cNvPicPr>
                        <a:picLocks noChangeAspect="1" noChangeArrowheads="1"/>
                      </p:cNvPicPr>
                      <p:nvPr/>
                    </p:nvPicPr>
                    <p:blipFill>
                      <a:blip r:embed="rId5"/>
                      <a:srcRect/>
                      <a:stretch>
                        <a:fillRect/>
                      </a:stretch>
                    </p:blipFill>
                    <p:spPr bwMode="auto">
                      <a:xfrm>
                        <a:off x="1143000" y="4648200"/>
                        <a:ext cx="3938587"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kt 23"/>
          <p:cNvGraphicFramePr>
            <a:graphicFrameLocks noChangeAspect="1"/>
          </p:cNvGraphicFramePr>
          <p:nvPr>
            <p:extLst>
              <p:ext uri="{D42A27DB-BD31-4B8C-83A1-F6EECF244321}">
                <p14:modId xmlns:p14="http://schemas.microsoft.com/office/powerpoint/2010/main" val="4247551497"/>
              </p:ext>
            </p:extLst>
          </p:nvPr>
        </p:nvGraphicFramePr>
        <p:xfrm>
          <a:off x="1143000" y="5661025"/>
          <a:ext cx="3698875" cy="434975"/>
        </p:xfrm>
        <a:graphic>
          <a:graphicData uri="http://schemas.openxmlformats.org/presentationml/2006/ole">
            <mc:AlternateContent xmlns:mc="http://schemas.openxmlformats.org/markup-compatibility/2006">
              <mc:Choice xmlns:v="urn:schemas-microsoft-com:vml" Requires="v">
                <p:oleObj spid="_x0000_s234634" name="Formel" r:id="rId6" imgW="2158920" imgH="253800" progId="Equation.3">
                  <p:embed/>
                </p:oleObj>
              </mc:Choice>
              <mc:Fallback>
                <p:oleObj name="Formel" r:id="rId6" imgW="2158920" imgH="253800" progId="Equation.3">
                  <p:embed/>
                  <p:pic>
                    <p:nvPicPr>
                      <p:cNvPr id="0" name=""/>
                      <p:cNvPicPr>
                        <a:picLocks noChangeAspect="1" noChangeArrowheads="1"/>
                      </p:cNvPicPr>
                      <p:nvPr/>
                    </p:nvPicPr>
                    <p:blipFill>
                      <a:blip r:embed="rId7"/>
                      <a:srcRect/>
                      <a:stretch>
                        <a:fillRect/>
                      </a:stretch>
                    </p:blipFill>
                    <p:spPr bwMode="auto">
                      <a:xfrm>
                        <a:off x="1143000" y="5661025"/>
                        <a:ext cx="3698875"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 name="Freihandform 2"/>
          <p:cNvSpPr/>
          <p:nvPr/>
        </p:nvSpPr>
        <p:spPr bwMode="auto">
          <a:xfrm>
            <a:off x="4941267" y="4070795"/>
            <a:ext cx="735633" cy="242579"/>
          </a:xfrm>
          <a:custGeom>
            <a:avLst/>
            <a:gdLst>
              <a:gd name="connsiteX0" fmla="*/ 735633 w 735633"/>
              <a:gd name="connsiteY0" fmla="*/ 221805 h 242579"/>
              <a:gd name="connsiteX1" fmla="*/ 100633 w 735633"/>
              <a:gd name="connsiteY1" fmla="*/ 221805 h 242579"/>
              <a:gd name="connsiteX2" fmla="*/ 49833 w 735633"/>
              <a:gd name="connsiteY2" fmla="*/ 5905 h 242579"/>
              <a:gd name="connsiteX3" fmla="*/ 583233 w 735633"/>
              <a:gd name="connsiteY3" fmla="*/ 82105 h 242579"/>
            </a:gdLst>
            <a:ahLst/>
            <a:cxnLst>
              <a:cxn ang="0">
                <a:pos x="connsiteX0" y="connsiteY0"/>
              </a:cxn>
              <a:cxn ang="0">
                <a:pos x="connsiteX1" y="connsiteY1"/>
              </a:cxn>
              <a:cxn ang="0">
                <a:pos x="connsiteX2" y="connsiteY2"/>
              </a:cxn>
              <a:cxn ang="0">
                <a:pos x="connsiteX3" y="connsiteY3"/>
              </a:cxn>
            </a:cxnLst>
            <a:rect l="l" t="t" r="r" b="b"/>
            <a:pathLst>
              <a:path w="735633" h="242579">
                <a:moveTo>
                  <a:pt x="735633" y="221805"/>
                </a:moveTo>
                <a:cubicBezTo>
                  <a:pt x="475283" y="239796"/>
                  <a:pt x="214933" y="257788"/>
                  <a:pt x="100633" y="221805"/>
                </a:cubicBezTo>
                <a:cubicBezTo>
                  <a:pt x="-13667" y="185822"/>
                  <a:pt x="-30600" y="29188"/>
                  <a:pt x="49833" y="5905"/>
                </a:cubicBezTo>
                <a:cubicBezTo>
                  <a:pt x="130266" y="-17378"/>
                  <a:pt x="356749" y="32363"/>
                  <a:pt x="583233" y="82105"/>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mit Pfeil 5"/>
          <p:cNvCxnSpPr/>
          <p:nvPr/>
        </p:nvCxnSpPr>
        <p:spPr bwMode="auto">
          <a:xfrm>
            <a:off x="2895600" y="51816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5029200" y="2819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flipV="1">
            <a:off x="5029200" y="1752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28"/>
          <p:cNvCxnSpPr/>
          <p:nvPr/>
        </p:nvCxnSpPr>
        <p:spPr bwMode="auto">
          <a:xfrm>
            <a:off x="5562600" y="2209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feld 30"/>
          <p:cNvSpPr txBox="1"/>
          <p:nvPr/>
        </p:nvSpPr>
        <p:spPr>
          <a:xfrm>
            <a:off x="8114928" y="2819400"/>
            <a:ext cx="449162" cy="276999"/>
          </a:xfrm>
          <a:prstGeom prst="rect">
            <a:avLst/>
          </a:prstGeom>
          <a:noFill/>
        </p:spPr>
        <p:txBody>
          <a:bodyPr wrap="none" rtlCol="0">
            <a:spAutoFit/>
          </a:bodyPr>
          <a:lstStyle/>
          <a:p>
            <a:r>
              <a:rPr lang="de-DE" dirty="0" err="1" smtClean="0"/>
              <a:t>Vds</a:t>
            </a:r>
            <a:endParaRPr lang="de-DE" dirty="0"/>
          </a:p>
        </p:txBody>
      </p:sp>
      <p:sp>
        <p:nvSpPr>
          <p:cNvPr id="32" name="Textfeld 31"/>
          <p:cNvSpPr txBox="1"/>
          <p:nvPr/>
        </p:nvSpPr>
        <p:spPr>
          <a:xfrm>
            <a:off x="4648200" y="1981200"/>
            <a:ext cx="389851" cy="276999"/>
          </a:xfrm>
          <a:prstGeom prst="rect">
            <a:avLst/>
          </a:prstGeom>
          <a:noFill/>
        </p:spPr>
        <p:txBody>
          <a:bodyPr wrap="none" rtlCol="0">
            <a:spAutoFit/>
          </a:bodyPr>
          <a:lstStyle/>
          <a:p>
            <a:r>
              <a:rPr lang="de-DE" dirty="0" err="1" smtClean="0"/>
              <a:t>Ids</a:t>
            </a:r>
            <a:endParaRPr lang="de-DE" dirty="0"/>
          </a:p>
        </p:txBody>
      </p:sp>
      <p:sp>
        <p:nvSpPr>
          <p:cNvPr id="33" name="Textfeld 32"/>
          <p:cNvSpPr txBox="1"/>
          <p:nvPr/>
        </p:nvSpPr>
        <p:spPr>
          <a:xfrm>
            <a:off x="5638800" y="1905000"/>
            <a:ext cx="1370889" cy="276999"/>
          </a:xfrm>
          <a:prstGeom prst="rect">
            <a:avLst/>
          </a:prstGeom>
          <a:noFill/>
        </p:spPr>
        <p:txBody>
          <a:bodyPr wrap="none" rtlCol="0">
            <a:spAutoFit/>
          </a:bodyPr>
          <a:lstStyle/>
          <a:p>
            <a:r>
              <a:rPr lang="de-DE" dirty="0" err="1" smtClean="0"/>
              <a:t>Vds</a:t>
            </a:r>
            <a:r>
              <a:rPr lang="de-DE" dirty="0" smtClean="0"/>
              <a:t> &gt; ~einige UT</a:t>
            </a:r>
            <a:endParaRPr lang="de-DE" dirty="0"/>
          </a:p>
        </p:txBody>
      </p:sp>
      <p:sp>
        <p:nvSpPr>
          <p:cNvPr id="7" name="Bogen 6"/>
          <p:cNvSpPr/>
          <p:nvPr/>
        </p:nvSpPr>
        <p:spPr bwMode="auto">
          <a:xfrm flipH="1">
            <a:off x="5029200" y="2209800"/>
            <a:ext cx="1143000" cy="12192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 name="Gerade Verbindung mit Pfeil 9"/>
          <p:cNvCxnSpPr>
            <a:endCxn id="7" idx="0"/>
          </p:cNvCxnSpPr>
          <p:nvPr/>
        </p:nvCxnSpPr>
        <p:spPr bwMode="auto">
          <a:xfrm flipH="1">
            <a:off x="5600700" y="1905000"/>
            <a:ext cx="381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p:cNvSpPr txBox="1"/>
          <p:nvPr/>
        </p:nvSpPr>
        <p:spPr>
          <a:xfrm>
            <a:off x="6934200" y="1143000"/>
            <a:ext cx="1172117" cy="276999"/>
          </a:xfrm>
          <a:prstGeom prst="rect">
            <a:avLst/>
          </a:prstGeom>
          <a:noFill/>
        </p:spPr>
        <p:txBody>
          <a:bodyPr wrap="none" rtlCol="0">
            <a:spAutoFit/>
          </a:bodyPr>
          <a:lstStyle/>
          <a:p>
            <a:r>
              <a:rPr lang="de-DE" dirty="0" err="1" smtClean="0"/>
              <a:t>Vds</a:t>
            </a:r>
            <a:r>
              <a:rPr lang="de-DE" dirty="0" smtClean="0"/>
              <a:t> &gt; </a:t>
            </a:r>
            <a:r>
              <a:rPr lang="de-DE" dirty="0" err="1" smtClean="0"/>
              <a:t>Vgs-Vth</a:t>
            </a:r>
            <a:endParaRPr lang="de-DE" dirty="0"/>
          </a:p>
        </p:txBody>
      </p:sp>
      <p:sp>
        <p:nvSpPr>
          <p:cNvPr id="36" name="Textfeld 35"/>
          <p:cNvSpPr txBox="1"/>
          <p:nvPr/>
        </p:nvSpPr>
        <p:spPr>
          <a:xfrm>
            <a:off x="7074639" y="1905000"/>
            <a:ext cx="1547218" cy="276999"/>
          </a:xfrm>
          <a:prstGeom prst="rect">
            <a:avLst/>
          </a:prstGeom>
          <a:noFill/>
        </p:spPr>
        <p:txBody>
          <a:bodyPr wrap="none" rtlCol="0">
            <a:spAutoFit/>
          </a:bodyPr>
          <a:lstStyle/>
          <a:p>
            <a:r>
              <a:rPr lang="de-DE" dirty="0" smtClean="0"/>
              <a:t>Schwache Inversion</a:t>
            </a:r>
            <a:endParaRPr lang="de-DE" dirty="0"/>
          </a:p>
        </p:txBody>
      </p:sp>
      <p:sp>
        <p:nvSpPr>
          <p:cNvPr id="37" name="Textfeld 36"/>
          <p:cNvSpPr txBox="1"/>
          <p:nvPr/>
        </p:nvSpPr>
        <p:spPr>
          <a:xfrm>
            <a:off x="7594237" y="990600"/>
            <a:ext cx="1293945" cy="276999"/>
          </a:xfrm>
          <a:prstGeom prst="rect">
            <a:avLst/>
          </a:prstGeom>
          <a:noFill/>
        </p:spPr>
        <p:txBody>
          <a:bodyPr wrap="none" rtlCol="0">
            <a:spAutoFit/>
          </a:bodyPr>
          <a:lstStyle/>
          <a:p>
            <a:r>
              <a:rPr lang="de-DE" dirty="0" smtClean="0"/>
              <a:t>Starke Inversion</a:t>
            </a:r>
            <a:endParaRPr lang="de-DE" dirty="0"/>
          </a:p>
        </p:txBody>
      </p:sp>
    </p:spTree>
    <p:extLst>
      <p:ext uri="{BB962C8B-B14F-4D97-AF65-F5344CB8AC3E}">
        <p14:creationId xmlns:p14="http://schemas.microsoft.com/office/powerpoint/2010/main" val="3844532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23</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4" name="Objekt 23"/>
          <p:cNvGraphicFramePr>
            <a:graphicFrameLocks noChangeAspect="1"/>
          </p:cNvGraphicFramePr>
          <p:nvPr>
            <p:extLst>
              <p:ext uri="{D42A27DB-BD31-4B8C-83A1-F6EECF244321}">
                <p14:modId xmlns:p14="http://schemas.microsoft.com/office/powerpoint/2010/main" val="259610482"/>
              </p:ext>
            </p:extLst>
          </p:nvPr>
        </p:nvGraphicFramePr>
        <p:xfrm>
          <a:off x="446088" y="4800600"/>
          <a:ext cx="4373562" cy="673100"/>
        </p:xfrm>
        <a:graphic>
          <a:graphicData uri="http://schemas.openxmlformats.org/presentationml/2006/ole">
            <mc:AlternateContent xmlns:mc="http://schemas.openxmlformats.org/markup-compatibility/2006">
              <mc:Choice xmlns:v="urn:schemas-microsoft-com:vml" Requires="v">
                <p:oleObj spid="_x0000_s237640" name="Formel" r:id="rId4" imgW="2552400" imgH="393480" progId="Equation.3">
                  <p:embed/>
                </p:oleObj>
              </mc:Choice>
              <mc:Fallback>
                <p:oleObj name="Formel" r:id="rId4" imgW="2552400" imgH="393480" progId="Equation.3">
                  <p:embed/>
                  <p:pic>
                    <p:nvPicPr>
                      <p:cNvPr id="0" name=""/>
                      <p:cNvPicPr>
                        <a:picLocks noChangeAspect="1" noChangeArrowheads="1"/>
                      </p:cNvPicPr>
                      <p:nvPr/>
                    </p:nvPicPr>
                    <p:blipFill>
                      <a:blip r:embed="rId5"/>
                      <a:srcRect/>
                      <a:stretch>
                        <a:fillRect/>
                      </a:stretch>
                    </p:blipFill>
                    <p:spPr bwMode="auto">
                      <a:xfrm>
                        <a:off x="446088" y="4800600"/>
                        <a:ext cx="4373562"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6704814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24</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4" name="Objekt 23"/>
          <p:cNvGraphicFramePr>
            <a:graphicFrameLocks noChangeAspect="1"/>
          </p:cNvGraphicFramePr>
          <p:nvPr>
            <p:extLst>
              <p:ext uri="{D42A27DB-BD31-4B8C-83A1-F6EECF244321}">
                <p14:modId xmlns:p14="http://schemas.microsoft.com/office/powerpoint/2010/main" val="1743711973"/>
              </p:ext>
            </p:extLst>
          </p:nvPr>
        </p:nvGraphicFramePr>
        <p:xfrm>
          <a:off x="446088" y="4800600"/>
          <a:ext cx="4373562" cy="673100"/>
        </p:xfrm>
        <a:graphic>
          <a:graphicData uri="http://schemas.openxmlformats.org/presentationml/2006/ole">
            <mc:AlternateContent xmlns:mc="http://schemas.openxmlformats.org/markup-compatibility/2006">
              <mc:Choice xmlns:v="urn:schemas-microsoft-com:vml" Requires="v">
                <p:oleObj spid="_x0000_s252955" name="Formel" r:id="rId4" imgW="2552400" imgH="393480" progId="Equation.3">
                  <p:embed/>
                </p:oleObj>
              </mc:Choice>
              <mc:Fallback>
                <p:oleObj name="Formel" r:id="rId4" imgW="2552400" imgH="393480" progId="Equation.3">
                  <p:embed/>
                  <p:pic>
                    <p:nvPicPr>
                      <p:cNvPr id="0" name=""/>
                      <p:cNvPicPr>
                        <a:picLocks noChangeAspect="1" noChangeArrowheads="1"/>
                      </p:cNvPicPr>
                      <p:nvPr/>
                    </p:nvPicPr>
                    <p:blipFill>
                      <a:blip r:embed="rId5"/>
                      <a:srcRect/>
                      <a:stretch>
                        <a:fillRect/>
                      </a:stretch>
                    </p:blipFill>
                    <p:spPr bwMode="auto">
                      <a:xfrm>
                        <a:off x="446088" y="4800600"/>
                        <a:ext cx="4373562"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9" name="Objekt 18"/>
          <p:cNvGraphicFramePr>
            <a:graphicFrameLocks noChangeAspect="1"/>
          </p:cNvGraphicFramePr>
          <p:nvPr>
            <p:extLst>
              <p:ext uri="{D42A27DB-BD31-4B8C-83A1-F6EECF244321}">
                <p14:modId xmlns:p14="http://schemas.microsoft.com/office/powerpoint/2010/main" val="3846437310"/>
              </p:ext>
            </p:extLst>
          </p:nvPr>
        </p:nvGraphicFramePr>
        <p:xfrm>
          <a:off x="1676400" y="5638800"/>
          <a:ext cx="3632200" cy="715962"/>
        </p:xfrm>
        <a:graphic>
          <a:graphicData uri="http://schemas.openxmlformats.org/presentationml/2006/ole">
            <mc:AlternateContent xmlns:mc="http://schemas.openxmlformats.org/markup-compatibility/2006">
              <mc:Choice xmlns:v="urn:schemas-microsoft-com:vml" Requires="v">
                <p:oleObj spid="_x0000_s252956" name="Formel" r:id="rId6" imgW="2120760" imgH="419040" progId="Equation.3">
                  <p:embed/>
                </p:oleObj>
              </mc:Choice>
              <mc:Fallback>
                <p:oleObj name="Formel" r:id="rId6" imgW="2120760" imgH="419040" progId="Equation.3">
                  <p:embed/>
                  <p:pic>
                    <p:nvPicPr>
                      <p:cNvPr id="0" name=""/>
                      <p:cNvPicPr>
                        <a:picLocks noChangeAspect="1" noChangeArrowheads="1"/>
                      </p:cNvPicPr>
                      <p:nvPr/>
                    </p:nvPicPr>
                    <p:blipFill>
                      <a:blip r:embed="rId7"/>
                      <a:srcRect/>
                      <a:stretch>
                        <a:fillRect/>
                      </a:stretch>
                    </p:blipFill>
                    <p:spPr bwMode="auto">
                      <a:xfrm>
                        <a:off x="1676400" y="5638800"/>
                        <a:ext cx="3632200" cy="7159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 name="Gerade Verbindung 2"/>
          <p:cNvCxnSpPr/>
          <p:nvPr/>
        </p:nvCxnSpPr>
        <p:spPr bwMode="auto">
          <a:xfrm>
            <a:off x="6553200" y="2667000"/>
            <a:ext cx="1981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flipH="1">
            <a:off x="6096000" y="2667000"/>
            <a:ext cx="4572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8534400" y="2667000"/>
            <a:ext cx="45720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htwinkliges Dreieck 8"/>
          <p:cNvSpPr/>
          <p:nvPr/>
        </p:nvSpPr>
        <p:spPr bwMode="auto">
          <a:xfrm>
            <a:off x="6553200" y="2057400"/>
            <a:ext cx="1981200" cy="609600"/>
          </a:xfrm>
          <a:prstGeom prst="rtTriangle">
            <a:avLst/>
          </a:prstGeom>
          <a:solidFill>
            <a:schemeClr val="bg2">
              <a:lumMod val="40000"/>
              <a:lumOff val="6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27" name="Objekt 26"/>
          <p:cNvGraphicFramePr>
            <a:graphicFrameLocks noChangeAspect="1"/>
          </p:cNvGraphicFramePr>
          <p:nvPr>
            <p:extLst>
              <p:ext uri="{D42A27DB-BD31-4B8C-83A1-F6EECF244321}">
                <p14:modId xmlns:p14="http://schemas.microsoft.com/office/powerpoint/2010/main" val="2658948604"/>
              </p:ext>
            </p:extLst>
          </p:nvPr>
        </p:nvGraphicFramePr>
        <p:xfrm>
          <a:off x="5715000" y="1295400"/>
          <a:ext cx="2362200" cy="408597"/>
        </p:xfrm>
        <a:graphic>
          <a:graphicData uri="http://schemas.openxmlformats.org/presentationml/2006/ole">
            <mc:AlternateContent xmlns:mc="http://schemas.openxmlformats.org/markup-compatibility/2006">
              <mc:Choice xmlns:v="urn:schemas-microsoft-com:vml" Requires="v">
                <p:oleObj spid="_x0000_s252957" name="Formel" r:id="rId8" imgW="1536480" imgH="266400" progId="Equation.3">
                  <p:embed/>
                </p:oleObj>
              </mc:Choice>
              <mc:Fallback>
                <p:oleObj name="Formel" r:id="rId8" imgW="1536480" imgH="266400" progId="Equation.3">
                  <p:embed/>
                  <p:pic>
                    <p:nvPicPr>
                      <p:cNvPr id="0" name=""/>
                      <p:cNvPicPr>
                        <a:picLocks noChangeAspect="1" noChangeArrowheads="1"/>
                      </p:cNvPicPr>
                      <p:nvPr/>
                    </p:nvPicPr>
                    <p:blipFill>
                      <a:blip r:embed="rId9"/>
                      <a:srcRect/>
                      <a:stretch>
                        <a:fillRect/>
                      </a:stretch>
                    </p:blipFill>
                    <p:spPr bwMode="auto">
                      <a:xfrm>
                        <a:off x="5715000" y="1295400"/>
                        <a:ext cx="2362200" cy="408597"/>
                      </a:xfrm>
                      <a:prstGeom prst="rect">
                        <a:avLst/>
                      </a:prstGeom>
                      <a:solidFill>
                        <a:schemeClr val="accent1"/>
                      </a:solidFill>
                      <a:ln>
                        <a:noFill/>
                      </a:ln>
                      <a:extLst/>
                    </p:spPr>
                  </p:pic>
                </p:oleObj>
              </mc:Fallback>
            </mc:AlternateContent>
          </a:graphicData>
        </a:graphic>
      </p:graphicFrame>
      <p:graphicFrame>
        <p:nvGraphicFramePr>
          <p:cNvPr id="28" name="Objekt 27"/>
          <p:cNvGraphicFramePr>
            <a:graphicFrameLocks noChangeAspect="1"/>
          </p:cNvGraphicFramePr>
          <p:nvPr>
            <p:extLst>
              <p:ext uri="{D42A27DB-BD31-4B8C-83A1-F6EECF244321}">
                <p14:modId xmlns:p14="http://schemas.microsoft.com/office/powerpoint/2010/main" val="502582815"/>
              </p:ext>
            </p:extLst>
          </p:nvPr>
        </p:nvGraphicFramePr>
        <p:xfrm>
          <a:off x="6858000" y="3276600"/>
          <a:ext cx="1620837" cy="603250"/>
        </p:xfrm>
        <a:graphic>
          <a:graphicData uri="http://schemas.openxmlformats.org/presentationml/2006/ole">
            <mc:AlternateContent xmlns:mc="http://schemas.openxmlformats.org/markup-compatibility/2006">
              <mc:Choice xmlns:v="urn:schemas-microsoft-com:vml" Requires="v">
                <p:oleObj spid="_x0000_s252958" name="Formel" r:id="rId10" imgW="1054080" imgH="393480" progId="Equation.3">
                  <p:embed/>
                </p:oleObj>
              </mc:Choice>
              <mc:Fallback>
                <p:oleObj name="Formel" r:id="rId10" imgW="1054080" imgH="393480" progId="Equation.3">
                  <p:embed/>
                  <p:pic>
                    <p:nvPicPr>
                      <p:cNvPr id="0" name=""/>
                      <p:cNvPicPr>
                        <a:picLocks noChangeAspect="1" noChangeArrowheads="1"/>
                      </p:cNvPicPr>
                      <p:nvPr/>
                    </p:nvPicPr>
                    <p:blipFill>
                      <a:blip r:embed="rId11"/>
                      <a:srcRect/>
                      <a:stretch>
                        <a:fillRect/>
                      </a:stretch>
                    </p:blipFill>
                    <p:spPr bwMode="auto">
                      <a:xfrm>
                        <a:off x="6858000" y="3276600"/>
                        <a:ext cx="1620837" cy="603250"/>
                      </a:xfrm>
                      <a:prstGeom prst="rect">
                        <a:avLst/>
                      </a:prstGeom>
                      <a:solidFill>
                        <a:schemeClr val="accent1"/>
                      </a:solidFill>
                      <a:ln>
                        <a:noFill/>
                      </a:ln>
                      <a:extLst/>
                    </p:spPr>
                  </p:pic>
                </p:oleObj>
              </mc:Fallback>
            </mc:AlternateContent>
          </a:graphicData>
        </a:graphic>
      </p:graphicFrame>
      <p:cxnSp>
        <p:nvCxnSpPr>
          <p:cNvPr id="11" name="Gerade Verbindung mit Pfeil 10"/>
          <p:cNvCxnSpPr>
            <a:endCxn id="9" idx="1"/>
          </p:cNvCxnSpPr>
          <p:nvPr/>
        </p:nvCxnSpPr>
        <p:spPr bwMode="auto">
          <a:xfrm flipH="1">
            <a:off x="6553200" y="1752600"/>
            <a:ext cx="30480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6542244" y="990600"/>
            <a:ext cx="816250" cy="276999"/>
          </a:xfrm>
          <a:prstGeom prst="rect">
            <a:avLst/>
          </a:prstGeom>
          <a:noFill/>
        </p:spPr>
        <p:txBody>
          <a:bodyPr wrap="none" rtlCol="0">
            <a:spAutoFit/>
          </a:bodyPr>
          <a:lstStyle/>
          <a:p>
            <a:r>
              <a:rPr lang="de-DE" dirty="0" smtClean="0"/>
              <a:t>e- Dichte</a:t>
            </a:r>
            <a:endParaRPr lang="de-DE" dirty="0"/>
          </a:p>
        </p:txBody>
      </p:sp>
      <p:sp>
        <p:nvSpPr>
          <p:cNvPr id="32" name="Textfeld 31"/>
          <p:cNvSpPr txBox="1"/>
          <p:nvPr/>
        </p:nvSpPr>
        <p:spPr>
          <a:xfrm>
            <a:off x="6547597" y="2971800"/>
            <a:ext cx="1239891" cy="276999"/>
          </a:xfrm>
          <a:prstGeom prst="rect">
            <a:avLst/>
          </a:prstGeom>
          <a:noFill/>
        </p:spPr>
        <p:txBody>
          <a:bodyPr wrap="none" rtlCol="0">
            <a:spAutoFit/>
          </a:bodyPr>
          <a:lstStyle/>
          <a:p>
            <a:r>
              <a:rPr lang="de-DE" dirty="0" smtClean="0"/>
              <a:t>Diffusionsstrom</a:t>
            </a:r>
            <a:endParaRPr lang="de-DE" dirty="0"/>
          </a:p>
        </p:txBody>
      </p:sp>
      <p:cxnSp>
        <p:nvCxnSpPr>
          <p:cNvPr id="14" name="Gerade Verbindung mit Pfeil 13"/>
          <p:cNvCxnSpPr/>
          <p:nvPr/>
        </p:nvCxnSpPr>
        <p:spPr bwMode="auto">
          <a:xfrm flipH="1">
            <a:off x="5257800" y="4038600"/>
            <a:ext cx="1447800" cy="1600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5" name="Objekt 34"/>
          <p:cNvGraphicFramePr>
            <a:graphicFrameLocks noChangeAspect="1"/>
          </p:cNvGraphicFramePr>
          <p:nvPr>
            <p:extLst>
              <p:ext uri="{D42A27DB-BD31-4B8C-83A1-F6EECF244321}">
                <p14:modId xmlns:p14="http://schemas.microsoft.com/office/powerpoint/2010/main" val="2535017553"/>
              </p:ext>
            </p:extLst>
          </p:nvPr>
        </p:nvGraphicFramePr>
        <p:xfrm>
          <a:off x="7140575" y="4249738"/>
          <a:ext cx="1054100" cy="331787"/>
        </p:xfrm>
        <a:graphic>
          <a:graphicData uri="http://schemas.openxmlformats.org/presentationml/2006/ole">
            <mc:AlternateContent xmlns:mc="http://schemas.openxmlformats.org/markup-compatibility/2006">
              <mc:Choice xmlns:v="urn:schemas-microsoft-com:vml" Requires="v">
                <p:oleObj spid="_x0000_s252959" name="Formel" r:id="rId12" imgW="685800" imgH="215640" progId="Equation.3">
                  <p:embed/>
                </p:oleObj>
              </mc:Choice>
              <mc:Fallback>
                <p:oleObj name="Formel" r:id="rId12" imgW="685800" imgH="215640" progId="Equation.3">
                  <p:embed/>
                  <p:pic>
                    <p:nvPicPr>
                      <p:cNvPr id="0" name=""/>
                      <p:cNvPicPr>
                        <a:picLocks noChangeAspect="1" noChangeArrowheads="1"/>
                      </p:cNvPicPr>
                      <p:nvPr/>
                    </p:nvPicPr>
                    <p:blipFill>
                      <a:blip r:embed="rId13"/>
                      <a:srcRect/>
                      <a:stretch>
                        <a:fillRect/>
                      </a:stretch>
                    </p:blipFill>
                    <p:spPr bwMode="auto">
                      <a:xfrm>
                        <a:off x="7140575" y="4249738"/>
                        <a:ext cx="1054100" cy="331787"/>
                      </a:xfrm>
                      <a:prstGeom prst="rect">
                        <a:avLst/>
                      </a:prstGeom>
                      <a:solidFill>
                        <a:srgbClr val="FFC000"/>
                      </a:solidFill>
                      <a:ln>
                        <a:noFill/>
                      </a:ln>
                      <a:extLst/>
                    </p:spPr>
                  </p:pic>
                </p:oleObj>
              </mc:Fallback>
            </mc:AlternateContent>
          </a:graphicData>
        </a:graphic>
      </p:graphicFrame>
      <p:cxnSp>
        <p:nvCxnSpPr>
          <p:cNvPr id="16" name="Gerade Verbindung mit Pfeil 15"/>
          <p:cNvCxnSpPr/>
          <p:nvPr/>
        </p:nvCxnSpPr>
        <p:spPr bwMode="auto">
          <a:xfrm>
            <a:off x="6553200" y="2819400"/>
            <a:ext cx="1981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7495532" y="2542401"/>
            <a:ext cx="269626" cy="276999"/>
          </a:xfrm>
          <a:prstGeom prst="rect">
            <a:avLst/>
          </a:prstGeom>
          <a:noFill/>
        </p:spPr>
        <p:txBody>
          <a:bodyPr wrap="none" rtlCol="0">
            <a:spAutoFit/>
          </a:bodyPr>
          <a:lstStyle/>
          <a:p>
            <a:r>
              <a:rPr lang="de-DE" dirty="0" smtClean="0"/>
              <a:t>L</a:t>
            </a:r>
            <a:endParaRPr lang="de-DE" dirty="0"/>
          </a:p>
        </p:txBody>
      </p:sp>
    </p:spTree>
    <p:extLst>
      <p:ext uri="{BB962C8B-B14F-4D97-AF65-F5344CB8AC3E}">
        <p14:creationId xmlns:p14="http://schemas.microsoft.com/office/powerpoint/2010/main" val="3499320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Ein </a:t>
            </a:r>
            <a:r>
              <a:rPr lang="de-DE" sz="1400" dirty="0"/>
              <a:t>Transistor ist nie wirklich </a:t>
            </a:r>
            <a:r>
              <a:rPr lang="de-DE" sz="1400" dirty="0" smtClean="0"/>
              <a:t>aus</a:t>
            </a:r>
          </a:p>
          <a:p>
            <a:pPr eaLnBrk="1" hangingPunct="1"/>
            <a:r>
              <a:rPr lang="de-DE" sz="1400" dirty="0" smtClean="0"/>
              <a:t>Für </a:t>
            </a:r>
            <a:r>
              <a:rPr lang="de-DE" sz="1400" dirty="0" err="1"/>
              <a:t>Vgs</a:t>
            </a:r>
            <a:r>
              <a:rPr lang="de-DE" sz="1400" dirty="0"/>
              <a:t> = </a:t>
            </a:r>
            <a:r>
              <a:rPr lang="de-DE" sz="1400" dirty="0" err="1"/>
              <a:t>Vth</a:t>
            </a:r>
            <a:r>
              <a:rPr lang="de-DE" sz="1400" dirty="0" smtClean="0"/>
              <a:t>, </a:t>
            </a:r>
            <a:r>
              <a:rPr lang="de-DE" sz="1400" dirty="0"/>
              <a:t>fließt bereits ein Strom von etwa W/L * </a:t>
            </a:r>
            <a:r>
              <a:rPr lang="de-DE" sz="1400" dirty="0" smtClean="0"/>
              <a:t>100nA</a:t>
            </a:r>
          </a:p>
          <a:p>
            <a:pPr eaLnBrk="1" hangingPunct="1"/>
            <a:r>
              <a:rPr lang="de-DE" sz="1400" dirty="0"/>
              <a:t>DRAM Zelle mit 10fF </a:t>
            </a:r>
            <a:r>
              <a:rPr lang="de-DE" sz="1400" dirty="0" smtClean="0"/>
              <a:t>Kapazität – 100nA – 100ns</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25</a:t>
            </a:fld>
            <a:endParaRPr lang="de-DE" altLang="de-DE"/>
          </a:p>
        </p:txBody>
      </p:sp>
      <p:graphicFrame>
        <p:nvGraphicFramePr>
          <p:cNvPr id="24" name="Objekt 23"/>
          <p:cNvGraphicFramePr>
            <a:graphicFrameLocks noChangeAspect="1"/>
          </p:cNvGraphicFramePr>
          <p:nvPr>
            <p:extLst>
              <p:ext uri="{D42A27DB-BD31-4B8C-83A1-F6EECF244321}">
                <p14:modId xmlns:p14="http://schemas.microsoft.com/office/powerpoint/2010/main" val="3484898941"/>
              </p:ext>
            </p:extLst>
          </p:nvPr>
        </p:nvGraphicFramePr>
        <p:xfrm>
          <a:off x="815975" y="5803900"/>
          <a:ext cx="4351338" cy="673100"/>
        </p:xfrm>
        <a:graphic>
          <a:graphicData uri="http://schemas.openxmlformats.org/presentationml/2006/ole">
            <mc:AlternateContent xmlns:mc="http://schemas.openxmlformats.org/markup-compatibility/2006">
              <mc:Choice xmlns:v="urn:schemas-microsoft-com:vml" Requires="v">
                <p:oleObj spid="_x0000_s235732" name="Formel" r:id="rId4" imgW="2539800" imgH="393480" progId="Equation.3">
                  <p:embed/>
                </p:oleObj>
              </mc:Choice>
              <mc:Fallback>
                <p:oleObj name="Formel" r:id="rId4" imgW="2539800" imgH="393480" progId="Equation.3">
                  <p:embed/>
                  <p:pic>
                    <p:nvPicPr>
                      <p:cNvPr id="0" name=""/>
                      <p:cNvPicPr>
                        <a:picLocks noChangeAspect="1" noChangeArrowheads="1"/>
                      </p:cNvPicPr>
                      <p:nvPr/>
                    </p:nvPicPr>
                    <p:blipFill>
                      <a:blip r:embed="rId5"/>
                      <a:srcRect/>
                      <a:stretch>
                        <a:fillRect/>
                      </a:stretch>
                    </p:blipFill>
                    <p:spPr bwMode="auto">
                      <a:xfrm>
                        <a:off x="815975" y="5803900"/>
                        <a:ext cx="4351338"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2517678855"/>
              </p:ext>
            </p:extLst>
          </p:nvPr>
        </p:nvGraphicFramePr>
        <p:xfrm>
          <a:off x="4876800" y="2341562"/>
          <a:ext cx="3003550" cy="674688"/>
        </p:xfrm>
        <a:graphic>
          <a:graphicData uri="http://schemas.openxmlformats.org/presentationml/2006/ole">
            <mc:AlternateContent xmlns:mc="http://schemas.openxmlformats.org/markup-compatibility/2006">
              <mc:Choice xmlns:v="urn:schemas-microsoft-com:vml" Requires="v">
                <p:oleObj spid="_x0000_s235733" name="Formel" r:id="rId6" imgW="1752600" imgH="393700" progId="Equation.3">
                  <p:embed/>
                </p:oleObj>
              </mc:Choice>
              <mc:Fallback>
                <p:oleObj name="Formel" r:id="rId6" imgW="1752600" imgH="393700" progId="Equation.3">
                  <p:embed/>
                  <p:pic>
                    <p:nvPicPr>
                      <p:cNvPr id="0" name="Objek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6800" y="2341562"/>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kt 2"/>
          <p:cNvGraphicFramePr>
            <a:graphicFrameLocks noChangeAspect="1"/>
          </p:cNvGraphicFramePr>
          <p:nvPr>
            <p:extLst>
              <p:ext uri="{D42A27DB-BD31-4B8C-83A1-F6EECF244321}">
                <p14:modId xmlns:p14="http://schemas.microsoft.com/office/powerpoint/2010/main" val="3808642417"/>
              </p:ext>
            </p:extLst>
          </p:nvPr>
        </p:nvGraphicFramePr>
        <p:xfrm>
          <a:off x="304800" y="1808162"/>
          <a:ext cx="5715000" cy="4166948"/>
        </p:xfrm>
        <a:graphic>
          <a:graphicData uri="http://schemas.openxmlformats.org/presentationml/2006/ole">
            <mc:AlternateContent xmlns:mc="http://schemas.openxmlformats.org/markup-compatibility/2006">
              <mc:Choice xmlns:v="urn:schemas-microsoft-com:vml" Requires="v">
                <p:oleObj spid="_x0000_s235734" name="Graph" r:id="rId8" imgW="3972960" imgH="2897280" progId="Origin50.Graph">
                  <p:embed/>
                </p:oleObj>
              </mc:Choice>
              <mc:Fallback>
                <p:oleObj name="Graph" r:id="rId8" imgW="3972960" imgH="2897280" progId="Origin50.Graph">
                  <p:embed/>
                  <p:pic>
                    <p:nvPicPr>
                      <p:cNvPr id="0" name=""/>
                      <p:cNvPicPr/>
                      <p:nvPr/>
                    </p:nvPicPr>
                    <p:blipFill>
                      <a:blip r:embed="rId9"/>
                      <a:stretch>
                        <a:fillRect/>
                      </a:stretch>
                    </p:blipFill>
                    <p:spPr>
                      <a:xfrm>
                        <a:off x="304800" y="1808162"/>
                        <a:ext cx="5715000" cy="4166948"/>
                      </a:xfrm>
                      <a:prstGeom prst="rect">
                        <a:avLst/>
                      </a:prstGeom>
                    </p:spPr>
                  </p:pic>
                </p:oleObj>
              </mc:Fallback>
            </mc:AlternateContent>
          </a:graphicData>
        </a:graphic>
      </p:graphicFrame>
      <p:cxnSp>
        <p:nvCxnSpPr>
          <p:cNvPr id="6" name="Gerade Verbindung mit Pfeil 5"/>
          <p:cNvCxnSpPr/>
          <p:nvPr/>
        </p:nvCxnSpPr>
        <p:spPr bwMode="auto">
          <a:xfrm flipH="1">
            <a:off x="4419600" y="3027362"/>
            <a:ext cx="3810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mit Pfeil 7"/>
          <p:cNvCxnSpPr/>
          <p:nvPr/>
        </p:nvCxnSpPr>
        <p:spPr bwMode="auto">
          <a:xfrm flipV="1">
            <a:off x="2209800" y="5008562"/>
            <a:ext cx="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a:off x="2590800" y="4322762"/>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feld 28"/>
          <p:cNvSpPr txBox="1"/>
          <p:nvPr/>
        </p:nvSpPr>
        <p:spPr>
          <a:xfrm>
            <a:off x="2590800" y="4246562"/>
            <a:ext cx="415499" cy="276999"/>
          </a:xfrm>
          <a:prstGeom prst="rect">
            <a:avLst/>
          </a:prstGeom>
          <a:noFill/>
        </p:spPr>
        <p:txBody>
          <a:bodyPr wrap="none" rtlCol="0">
            <a:spAutoFit/>
          </a:bodyPr>
          <a:lstStyle/>
          <a:p>
            <a:r>
              <a:rPr lang="de-DE" dirty="0" err="1" smtClean="0"/>
              <a:t>Vth</a:t>
            </a:r>
            <a:endParaRPr lang="de-DE" dirty="0"/>
          </a:p>
        </p:txBody>
      </p:sp>
      <p:cxnSp>
        <p:nvCxnSpPr>
          <p:cNvPr id="7" name="Gerade Verbindung 6"/>
          <p:cNvCxnSpPr/>
          <p:nvPr/>
        </p:nvCxnSpPr>
        <p:spPr bwMode="auto">
          <a:xfrm>
            <a:off x="3581400" y="3408362"/>
            <a:ext cx="0" cy="2209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mit Pfeil 11"/>
          <p:cNvCxnSpPr/>
          <p:nvPr/>
        </p:nvCxnSpPr>
        <p:spPr bwMode="auto">
          <a:xfrm flipH="1">
            <a:off x="2362200" y="3713162"/>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rot="10800000" flipH="1">
            <a:off x="3581400" y="3893363"/>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feld 12"/>
          <p:cNvSpPr txBox="1"/>
          <p:nvPr/>
        </p:nvSpPr>
        <p:spPr>
          <a:xfrm>
            <a:off x="2057400" y="3408362"/>
            <a:ext cx="1547218" cy="276999"/>
          </a:xfrm>
          <a:prstGeom prst="rect">
            <a:avLst/>
          </a:prstGeom>
          <a:noFill/>
        </p:spPr>
        <p:txBody>
          <a:bodyPr wrap="none" rtlCol="0">
            <a:spAutoFit/>
          </a:bodyPr>
          <a:lstStyle/>
          <a:p>
            <a:r>
              <a:rPr lang="de-DE" dirty="0" smtClean="0"/>
              <a:t>Schwache </a:t>
            </a:r>
            <a:r>
              <a:rPr lang="de-DE" dirty="0"/>
              <a:t>I</a:t>
            </a:r>
            <a:r>
              <a:rPr lang="de-DE" dirty="0" smtClean="0"/>
              <a:t>nversion</a:t>
            </a:r>
            <a:endParaRPr lang="de-DE" dirty="0"/>
          </a:p>
        </p:txBody>
      </p:sp>
      <p:sp>
        <p:nvSpPr>
          <p:cNvPr id="20" name="Textfeld 19"/>
          <p:cNvSpPr txBox="1"/>
          <p:nvPr/>
        </p:nvSpPr>
        <p:spPr>
          <a:xfrm>
            <a:off x="3708037" y="3893363"/>
            <a:ext cx="1293945" cy="276999"/>
          </a:xfrm>
          <a:prstGeom prst="rect">
            <a:avLst/>
          </a:prstGeom>
          <a:noFill/>
        </p:spPr>
        <p:txBody>
          <a:bodyPr wrap="none" rtlCol="0">
            <a:spAutoFit/>
          </a:bodyPr>
          <a:lstStyle/>
          <a:p>
            <a:r>
              <a:rPr lang="de-DE" dirty="0" smtClean="0"/>
              <a:t>Starke </a:t>
            </a:r>
            <a:r>
              <a:rPr lang="de-DE" dirty="0"/>
              <a:t>I</a:t>
            </a:r>
            <a:r>
              <a:rPr lang="de-DE" dirty="0" smtClean="0"/>
              <a:t>nversion</a:t>
            </a:r>
            <a:endParaRPr lang="de-DE" dirty="0"/>
          </a:p>
        </p:txBody>
      </p:sp>
    </p:spTree>
    <p:extLst>
      <p:ext uri="{BB962C8B-B14F-4D97-AF65-F5344CB8AC3E}">
        <p14:creationId xmlns:p14="http://schemas.microsoft.com/office/powerpoint/2010/main" val="8758427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err="1"/>
              <a:t>Transkonduktanz</a:t>
            </a:r>
            <a:r>
              <a:rPr lang="de-DE" sz="1400" dirty="0"/>
              <a:t>: </a:t>
            </a:r>
            <a:r>
              <a:rPr lang="de-DE" sz="1400" dirty="0" err="1" smtClean="0"/>
              <a:t>dIdsat</a:t>
            </a:r>
            <a:r>
              <a:rPr lang="de-DE" sz="1400" dirty="0" smtClean="0"/>
              <a:t>/</a:t>
            </a:r>
            <a:r>
              <a:rPr lang="de-DE" sz="1400" dirty="0" err="1" smtClean="0"/>
              <a:t>dvgs</a:t>
            </a:r>
            <a:endParaRPr lang="de-DE" sz="1400" dirty="0" smtClean="0"/>
          </a:p>
          <a:p>
            <a:pPr eaLnBrk="1" hangingPunct="1"/>
            <a:r>
              <a:rPr lang="de-DE" sz="1400" dirty="0"/>
              <a:t>Transistor breiter und kurzer </a:t>
            </a:r>
            <a:r>
              <a:rPr lang="de-DE" sz="1400" dirty="0" smtClean="0"/>
              <a:t>-&gt; </a:t>
            </a:r>
            <a:r>
              <a:rPr lang="de-DE" sz="1400" dirty="0" err="1" smtClean="0"/>
              <a:t>gm</a:t>
            </a:r>
            <a:r>
              <a:rPr lang="de-DE" sz="1400" dirty="0" smtClean="0"/>
              <a:t> höher?</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26</a:t>
            </a:fld>
            <a:endParaRPr lang="de-DE" altLang="de-DE"/>
          </a:p>
        </p:txBody>
      </p:sp>
      <p:graphicFrame>
        <p:nvGraphicFramePr>
          <p:cNvPr id="24" name="Objekt 23"/>
          <p:cNvGraphicFramePr>
            <a:graphicFrameLocks noChangeAspect="1"/>
          </p:cNvGraphicFramePr>
          <p:nvPr>
            <p:extLst>
              <p:ext uri="{D42A27DB-BD31-4B8C-83A1-F6EECF244321}">
                <p14:modId xmlns:p14="http://schemas.microsoft.com/office/powerpoint/2010/main" val="1927394605"/>
              </p:ext>
            </p:extLst>
          </p:nvPr>
        </p:nvGraphicFramePr>
        <p:xfrm>
          <a:off x="609600" y="2832100"/>
          <a:ext cx="2609850" cy="433387"/>
        </p:xfrm>
        <a:graphic>
          <a:graphicData uri="http://schemas.openxmlformats.org/presentationml/2006/ole">
            <mc:AlternateContent xmlns:mc="http://schemas.openxmlformats.org/markup-compatibility/2006">
              <mc:Choice xmlns:v="urn:schemas-microsoft-com:vml" Requires="v">
                <p:oleObj spid="_x0000_s238996" name="Formel" r:id="rId4" imgW="1523880" imgH="253800" progId="Equation.3">
                  <p:embed/>
                </p:oleObj>
              </mc:Choice>
              <mc:Fallback>
                <p:oleObj name="Formel" r:id="rId4" imgW="1523880" imgH="253800" progId="Equation.3">
                  <p:embed/>
                  <p:pic>
                    <p:nvPicPr>
                      <p:cNvPr id="0" name=""/>
                      <p:cNvPicPr>
                        <a:picLocks noChangeAspect="1" noChangeArrowheads="1"/>
                      </p:cNvPicPr>
                      <p:nvPr/>
                    </p:nvPicPr>
                    <p:blipFill>
                      <a:blip r:embed="rId5"/>
                      <a:srcRect/>
                      <a:stretch>
                        <a:fillRect/>
                      </a:stretch>
                    </p:blipFill>
                    <p:spPr bwMode="auto">
                      <a:xfrm>
                        <a:off x="609600" y="2832100"/>
                        <a:ext cx="2609850" cy="4333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2102731264"/>
              </p:ext>
            </p:extLst>
          </p:nvPr>
        </p:nvGraphicFramePr>
        <p:xfrm>
          <a:off x="903288" y="1371600"/>
          <a:ext cx="2416175" cy="674688"/>
        </p:xfrm>
        <a:graphic>
          <a:graphicData uri="http://schemas.openxmlformats.org/presentationml/2006/ole">
            <mc:AlternateContent xmlns:mc="http://schemas.openxmlformats.org/markup-compatibility/2006">
              <mc:Choice xmlns:v="urn:schemas-microsoft-com:vml" Requires="v">
                <p:oleObj spid="_x0000_s238997" name="Formel" r:id="rId6" imgW="1409400" imgH="393480" progId="Equation.3">
                  <p:embed/>
                </p:oleObj>
              </mc:Choice>
              <mc:Fallback>
                <p:oleObj name="Formel" r:id="rId6" imgW="1409400" imgH="393480" progId="Equation.3">
                  <p:embed/>
                  <p:pic>
                    <p:nvPicPr>
                      <p:cNvPr id="0" name=""/>
                      <p:cNvPicPr>
                        <a:picLocks noChangeAspect="1" noChangeArrowheads="1"/>
                      </p:cNvPicPr>
                      <p:nvPr/>
                    </p:nvPicPr>
                    <p:blipFill>
                      <a:blip r:embed="rId7"/>
                      <a:srcRect/>
                      <a:stretch>
                        <a:fillRect/>
                      </a:stretch>
                    </p:blipFill>
                    <p:spPr bwMode="auto">
                      <a:xfrm>
                        <a:off x="903288" y="1371600"/>
                        <a:ext cx="2416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2673282114"/>
              </p:ext>
            </p:extLst>
          </p:nvPr>
        </p:nvGraphicFramePr>
        <p:xfrm>
          <a:off x="3776663" y="1600200"/>
          <a:ext cx="2395537" cy="457200"/>
        </p:xfrm>
        <a:graphic>
          <a:graphicData uri="http://schemas.openxmlformats.org/presentationml/2006/ole">
            <mc:AlternateContent xmlns:mc="http://schemas.openxmlformats.org/markup-compatibility/2006">
              <mc:Choice xmlns:v="urn:schemas-microsoft-com:vml" Requires="v">
                <p:oleObj spid="_x0000_s238998" name="Formel" r:id="rId8" imgW="1396800" imgH="266400" progId="Equation.3">
                  <p:embed/>
                </p:oleObj>
              </mc:Choice>
              <mc:Fallback>
                <p:oleObj name="Formel" r:id="rId8" imgW="1396800" imgH="266400" progId="Equation.3">
                  <p:embed/>
                  <p:pic>
                    <p:nvPicPr>
                      <p:cNvPr id="0" name=""/>
                      <p:cNvPicPr>
                        <a:picLocks noChangeAspect="1" noChangeArrowheads="1"/>
                      </p:cNvPicPr>
                      <p:nvPr/>
                    </p:nvPicPr>
                    <p:blipFill>
                      <a:blip r:embed="rId9"/>
                      <a:srcRect/>
                      <a:stretch>
                        <a:fillRect/>
                      </a:stretch>
                    </p:blipFill>
                    <p:spPr bwMode="auto">
                      <a:xfrm>
                        <a:off x="3776663" y="1600200"/>
                        <a:ext cx="2395537"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kt 12"/>
          <p:cNvGraphicFramePr>
            <a:graphicFrameLocks noChangeAspect="1"/>
          </p:cNvGraphicFramePr>
          <p:nvPr>
            <p:extLst>
              <p:ext uri="{D42A27DB-BD31-4B8C-83A1-F6EECF244321}">
                <p14:modId xmlns:p14="http://schemas.microsoft.com/office/powerpoint/2010/main" val="3443113426"/>
              </p:ext>
            </p:extLst>
          </p:nvPr>
        </p:nvGraphicFramePr>
        <p:xfrm>
          <a:off x="3810000" y="2884487"/>
          <a:ext cx="1697038" cy="392113"/>
        </p:xfrm>
        <a:graphic>
          <a:graphicData uri="http://schemas.openxmlformats.org/presentationml/2006/ole">
            <mc:AlternateContent xmlns:mc="http://schemas.openxmlformats.org/markup-compatibility/2006">
              <mc:Choice xmlns:v="urn:schemas-microsoft-com:vml" Requires="v">
                <p:oleObj spid="_x0000_s238999" name="Formel" r:id="rId10" imgW="990360" imgH="228600" progId="Equation.3">
                  <p:embed/>
                </p:oleObj>
              </mc:Choice>
              <mc:Fallback>
                <p:oleObj name="Formel" r:id="rId10" imgW="990360" imgH="228600" progId="Equation.3">
                  <p:embed/>
                  <p:pic>
                    <p:nvPicPr>
                      <p:cNvPr id="0" name=""/>
                      <p:cNvPicPr>
                        <a:picLocks noChangeAspect="1" noChangeArrowheads="1"/>
                      </p:cNvPicPr>
                      <p:nvPr/>
                    </p:nvPicPr>
                    <p:blipFill>
                      <a:blip r:embed="rId11"/>
                      <a:srcRect/>
                      <a:stretch>
                        <a:fillRect/>
                      </a:stretch>
                    </p:blipFill>
                    <p:spPr bwMode="auto">
                      <a:xfrm>
                        <a:off x="3810000" y="2884487"/>
                        <a:ext cx="1697038"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hteck 4"/>
          <p:cNvSpPr/>
          <p:nvPr/>
        </p:nvSpPr>
        <p:spPr bwMode="auto">
          <a:xfrm>
            <a:off x="2133600" y="4267200"/>
            <a:ext cx="533400" cy="1143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Rechteck 6"/>
          <p:cNvSpPr/>
          <p:nvPr/>
        </p:nvSpPr>
        <p:spPr bwMode="auto">
          <a:xfrm>
            <a:off x="1600200" y="4495800"/>
            <a:ext cx="1600200" cy="685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9" name="Rechteck 8"/>
          <p:cNvSpPr/>
          <p:nvPr/>
        </p:nvSpPr>
        <p:spPr bwMode="auto">
          <a:xfrm>
            <a:off x="17526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Rechteck 16"/>
          <p:cNvSpPr/>
          <p:nvPr/>
        </p:nvSpPr>
        <p:spPr bwMode="auto">
          <a:xfrm>
            <a:off x="28194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8" name="Objekt 17"/>
          <p:cNvGraphicFramePr>
            <a:graphicFrameLocks noChangeAspect="1"/>
          </p:cNvGraphicFramePr>
          <p:nvPr>
            <p:extLst>
              <p:ext uri="{D42A27DB-BD31-4B8C-83A1-F6EECF244321}">
                <p14:modId xmlns:p14="http://schemas.microsoft.com/office/powerpoint/2010/main" val="3557492184"/>
              </p:ext>
            </p:extLst>
          </p:nvPr>
        </p:nvGraphicFramePr>
        <p:xfrm>
          <a:off x="239713" y="5486400"/>
          <a:ext cx="2284412" cy="457200"/>
        </p:xfrm>
        <a:graphic>
          <a:graphicData uri="http://schemas.openxmlformats.org/presentationml/2006/ole">
            <mc:AlternateContent xmlns:mc="http://schemas.openxmlformats.org/markup-compatibility/2006">
              <mc:Choice xmlns:v="urn:schemas-microsoft-com:vml" Requires="v">
                <p:oleObj spid="_x0000_s239000" name="Formel" r:id="rId12" imgW="1333440" imgH="266400" progId="Equation.3">
                  <p:embed/>
                </p:oleObj>
              </mc:Choice>
              <mc:Fallback>
                <p:oleObj name="Formel" r:id="rId12" imgW="1333440" imgH="266400" progId="Equation.3">
                  <p:embed/>
                  <p:pic>
                    <p:nvPicPr>
                      <p:cNvPr id="0" name=""/>
                      <p:cNvPicPr>
                        <a:picLocks noChangeAspect="1" noChangeArrowheads="1"/>
                      </p:cNvPicPr>
                      <p:nvPr/>
                    </p:nvPicPr>
                    <p:blipFill>
                      <a:blip r:embed="rId13"/>
                      <a:srcRect/>
                      <a:stretch>
                        <a:fillRect/>
                      </a:stretch>
                    </p:blipFill>
                    <p:spPr bwMode="auto">
                      <a:xfrm>
                        <a:off x="239713" y="5486400"/>
                        <a:ext cx="2284412"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Rechteck 18"/>
          <p:cNvSpPr/>
          <p:nvPr/>
        </p:nvSpPr>
        <p:spPr bwMode="auto">
          <a:xfrm>
            <a:off x="5791200" y="3429000"/>
            <a:ext cx="228600" cy="3276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Rechteck 19"/>
          <p:cNvSpPr/>
          <p:nvPr/>
        </p:nvSpPr>
        <p:spPr bwMode="auto">
          <a:xfrm>
            <a:off x="5257800" y="3657600"/>
            <a:ext cx="12954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Rechteck 20"/>
          <p:cNvSpPr/>
          <p:nvPr/>
        </p:nvSpPr>
        <p:spPr bwMode="auto">
          <a:xfrm>
            <a:off x="5410200" y="3810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 name="Rechteck 21"/>
          <p:cNvSpPr/>
          <p:nvPr/>
        </p:nvSpPr>
        <p:spPr bwMode="auto">
          <a:xfrm>
            <a:off x="6172200" y="3810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3" name="Rechteck 22"/>
          <p:cNvSpPr/>
          <p:nvPr/>
        </p:nvSpPr>
        <p:spPr bwMode="auto">
          <a:xfrm>
            <a:off x="5410200" y="4191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6172200" y="4191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5410200" y="4572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172200" y="4572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5410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6172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5410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6172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5410200" y="5334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6172200" y="5334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5410200" y="5715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6172200" y="5715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5410200" y="6096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6172200" y="6096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40" name="Objekt 39"/>
          <p:cNvGraphicFramePr>
            <a:graphicFrameLocks noChangeAspect="1"/>
          </p:cNvGraphicFramePr>
          <p:nvPr>
            <p:extLst>
              <p:ext uri="{D42A27DB-BD31-4B8C-83A1-F6EECF244321}">
                <p14:modId xmlns:p14="http://schemas.microsoft.com/office/powerpoint/2010/main" val="4291982265"/>
              </p:ext>
            </p:extLst>
          </p:nvPr>
        </p:nvGraphicFramePr>
        <p:xfrm>
          <a:off x="6705600" y="3657600"/>
          <a:ext cx="1697038" cy="392113"/>
        </p:xfrm>
        <a:graphic>
          <a:graphicData uri="http://schemas.openxmlformats.org/presentationml/2006/ole">
            <mc:AlternateContent xmlns:mc="http://schemas.openxmlformats.org/markup-compatibility/2006">
              <mc:Choice xmlns:v="urn:schemas-microsoft-com:vml" Requires="v">
                <p:oleObj spid="_x0000_s239001" name="Formel" r:id="rId14" imgW="990360" imgH="228600" progId="Equation.3">
                  <p:embed/>
                </p:oleObj>
              </mc:Choice>
              <mc:Fallback>
                <p:oleObj name="Formel" r:id="rId14" imgW="990360" imgH="228600" progId="Equation.3">
                  <p:embed/>
                  <p:pic>
                    <p:nvPicPr>
                      <p:cNvPr id="0" name=""/>
                      <p:cNvPicPr>
                        <a:picLocks noChangeAspect="1" noChangeArrowheads="1"/>
                      </p:cNvPicPr>
                      <p:nvPr/>
                    </p:nvPicPr>
                    <p:blipFill>
                      <a:blip r:embed="rId11"/>
                      <a:srcRect/>
                      <a:stretch>
                        <a:fillRect/>
                      </a:stretch>
                    </p:blipFill>
                    <p:spPr bwMode="auto">
                      <a:xfrm>
                        <a:off x="6705600" y="3657600"/>
                        <a:ext cx="1697038"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Gerade Verbindung mit Pfeil 5"/>
          <p:cNvCxnSpPr/>
          <p:nvPr/>
        </p:nvCxnSpPr>
        <p:spPr bwMode="auto">
          <a:xfrm>
            <a:off x="3429000" y="18288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feld 7"/>
          <p:cNvSpPr txBox="1"/>
          <p:nvPr/>
        </p:nvSpPr>
        <p:spPr>
          <a:xfrm>
            <a:off x="76200" y="1752600"/>
            <a:ext cx="909031" cy="276999"/>
          </a:xfrm>
          <a:prstGeom prst="rect">
            <a:avLst/>
          </a:prstGeom>
          <a:noFill/>
        </p:spPr>
        <p:txBody>
          <a:bodyPr wrap="none" rtlCol="0">
            <a:spAutoFit/>
          </a:bodyPr>
          <a:lstStyle/>
          <a:p>
            <a:r>
              <a:rPr lang="de-DE" dirty="0" smtClean="0"/>
              <a:t>Starke </a:t>
            </a:r>
            <a:r>
              <a:rPr lang="de-DE" dirty="0" err="1" smtClean="0"/>
              <a:t>Inv</a:t>
            </a:r>
            <a:r>
              <a:rPr lang="de-DE" dirty="0" smtClean="0"/>
              <a:t>.</a:t>
            </a:r>
            <a:endParaRPr lang="de-DE" dirty="0"/>
          </a:p>
        </p:txBody>
      </p:sp>
      <p:sp>
        <p:nvSpPr>
          <p:cNvPr id="41" name="Textfeld 40"/>
          <p:cNvSpPr txBox="1"/>
          <p:nvPr/>
        </p:nvSpPr>
        <p:spPr>
          <a:xfrm>
            <a:off x="47276" y="2514600"/>
            <a:ext cx="1171924" cy="276999"/>
          </a:xfrm>
          <a:prstGeom prst="rect">
            <a:avLst/>
          </a:prstGeom>
          <a:noFill/>
        </p:spPr>
        <p:txBody>
          <a:bodyPr wrap="none" rtlCol="0">
            <a:spAutoFit/>
          </a:bodyPr>
          <a:lstStyle/>
          <a:p>
            <a:r>
              <a:rPr lang="de-DE" dirty="0" smtClean="0"/>
              <a:t>Schwache </a:t>
            </a:r>
            <a:r>
              <a:rPr lang="de-DE" dirty="0" err="1" smtClean="0"/>
              <a:t>Inv</a:t>
            </a:r>
            <a:r>
              <a:rPr lang="de-DE" dirty="0" smtClean="0"/>
              <a:t>.</a:t>
            </a:r>
            <a:endParaRPr lang="de-DE" dirty="0"/>
          </a:p>
        </p:txBody>
      </p:sp>
      <p:cxnSp>
        <p:nvCxnSpPr>
          <p:cNvPr id="11" name="Gerade Verbindung mit Pfeil 10"/>
          <p:cNvCxnSpPr/>
          <p:nvPr/>
        </p:nvCxnSpPr>
        <p:spPr bwMode="auto">
          <a:xfrm>
            <a:off x="3352800" y="2133600"/>
            <a:ext cx="4572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663739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Bisher: </a:t>
            </a:r>
            <a:r>
              <a:rPr lang="de-DE" sz="1400" dirty="0"/>
              <a:t>Source </a:t>
            </a:r>
            <a:r>
              <a:rPr lang="de-DE" sz="1400" dirty="0" smtClean="0"/>
              <a:t>und Substratkontakt </a:t>
            </a:r>
            <a:r>
              <a:rPr lang="de-DE" sz="1400" dirty="0"/>
              <a:t>auf </a:t>
            </a:r>
            <a:r>
              <a:rPr lang="de-DE" sz="1400" dirty="0" smtClean="0"/>
              <a:t>0V</a:t>
            </a:r>
          </a:p>
          <a:p>
            <a:pPr eaLnBrk="1" hangingPunct="1"/>
            <a:r>
              <a:rPr lang="de-DE" sz="1400" dirty="0" err="1" smtClean="0"/>
              <a:t>Vgs</a:t>
            </a:r>
            <a:r>
              <a:rPr lang="de-DE" sz="1400" dirty="0" smtClean="0"/>
              <a:t> ~ &gt;</a:t>
            </a:r>
            <a:r>
              <a:rPr lang="de-DE" sz="1400" dirty="0" err="1" smtClean="0"/>
              <a:t>Vth</a:t>
            </a:r>
            <a:endParaRPr lang="de-DE" sz="1400" dirty="0" smtClean="0"/>
          </a:p>
          <a:p>
            <a:pPr eaLnBrk="1" hangingPunct="1"/>
            <a:r>
              <a:rPr lang="de-DE" sz="1400" dirty="0" smtClean="0"/>
              <a:t>Kanal</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27</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4038600" y="3429000"/>
            <a:ext cx="551754" cy="276999"/>
          </a:xfrm>
          <a:prstGeom prst="rect">
            <a:avLst/>
          </a:prstGeom>
          <a:noFill/>
        </p:spPr>
        <p:txBody>
          <a:bodyPr wrap="none" rtlCol="0">
            <a:spAutoFit/>
          </a:bodyPr>
          <a:lstStyle/>
          <a:p>
            <a:r>
              <a:rPr lang="de-DE" dirty="0" smtClean="0"/>
              <a:t>-1.0V</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3124200" y="2667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71" name="Rechteck 70"/>
          <p:cNvSpPr/>
          <p:nvPr/>
        </p:nvSpPr>
        <p:spPr bwMode="auto">
          <a:xfrm>
            <a:off x="4038600" y="2667000"/>
            <a:ext cx="1676400" cy="45719"/>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629870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Jetzt: Substratkontakt &lt; 0V</a:t>
            </a:r>
          </a:p>
          <a:p>
            <a:pPr eaLnBrk="1" hangingPunct="1"/>
            <a:r>
              <a:rPr lang="de-DE" sz="1400" dirty="0" smtClean="0"/>
              <a:t>kapazitiver Spannungsteiler</a:t>
            </a:r>
          </a:p>
          <a:p>
            <a:pPr eaLnBrk="1" hangingPunct="1"/>
            <a:r>
              <a:rPr lang="de-DE" sz="1400" dirty="0"/>
              <a:t>zu niedrig für die Kanalbildung</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28</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3884937" y="3429000"/>
            <a:ext cx="859082" cy="276999"/>
          </a:xfrm>
          <a:prstGeom prst="rect">
            <a:avLst/>
          </a:prstGeom>
          <a:noFill/>
        </p:spPr>
        <p:txBody>
          <a:bodyPr wrap="none" rtlCol="0">
            <a:spAutoFit/>
          </a:bodyPr>
          <a:lstStyle/>
          <a:p>
            <a:r>
              <a:rPr lang="de-DE" dirty="0" smtClean="0"/>
              <a:t>-1.0V-Vsb</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a:stCxn id="67" idx="0"/>
          </p:cNvCxnSpPr>
          <p:nvPr/>
        </p:nvCxnSpPr>
        <p:spPr bwMode="auto">
          <a:xfrm flipV="1">
            <a:off x="3124200" y="2667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67" name="Ellipse 66"/>
          <p:cNvSpPr/>
          <p:nvPr/>
        </p:nvSpPr>
        <p:spPr bwMode="auto">
          <a:xfrm>
            <a:off x="2971800" y="2895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0" name="Textfeld 69"/>
          <p:cNvSpPr txBox="1"/>
          <p:nvPr/>
        </p:nvSpPr>
        <p:spPr>
          <a:xfrm>
            <a:off x="2667001" y="2667000"/>
            <a:ext cx="449162" cy="276999"/>
          </a:xfrm>
          <a:prstGeom prst="rect">
            <a:avLst/>
          </a:prstGeom>
          <a:noFill/>
        </p:spPr>
        <p:txBody>
          <a:bodyPr wrap="none" rtlCol="0">
            <a:spAutoFit/>
          </a:bodyPr>
          <a:lstStyle/>
          <a:p>
            <a:r>
              <a:rPr lang="de-DE" dirty="0" err="1" smtClean="0"/>
              <a:t>Vsb</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1267772318"/>
              </p:ext>
            </p:extLst>
          </p:nvPr>
        </p:nvGraphicFramePr>
        <p:xfrm>
          <a:off x="6138863" y="3941763"/>
          <a:ext cx="2109787" cy="803275"/>
        </p:xfrm>
        <a:graphic>
          <a:graphicData uri="http://schemas.openxmlformats.org/presentationml/2006/ole">
            <mc:AlternateContent xmlns:mc="http://schemas.openxmlformats.org/markup-compatibility/2006">
              <mc:Choice xmlns:v="urn:schemas-microsoft-com:vml" Requires="v">
                <p:oleObj spid="_x0000_s239655" name="Formel" r:id="rId4" imgW="1231560" imgH="469800" progId="Equation.3">
                  <p:embed/>
                </p:oleObj>
              </mc:Choice>
              <mc:Fallback>
                <p:oleObj name="Formel" r:id="rId4" imgW="1231560" imgH="469800" progId="Equation.3">
                  <p:embed/>
                  <p:pic>
                    <p:nvPicPr>
                      <p:cNvPr id="0" name="Objekt 66"/>
                      <p:cNvPicPr>
                        <a:picLocks noChangeAspect="1" noChangeArrowheads="1"/>
                      </p:cNvPicPr>
                      <p:nvPr/>
                    </p:nvPicPr>
                    <p:blipFill>
                      <a:blip r:embed="rId5"/>
                      <a:srcRect/>
                      <a:stretch>
                        <a:fillRect/>
                      </a:stretch>
                    </p:blipFill>
                    <p:spPr bwMode="auto">
                      <a:xfrm>
                        <a:off x="6138863" y="3941763"/>
                        <a:ext cx="2109787" cy="8032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Gerade Verbindung mit Pfeil 8"/>
          <p:cNvCxnSpPr/>
          <p:nvPr/>
        </p:nvCxnSpPr>
        <p:spPr bwMode="auto">
          <a:xfrm flipH="1" flipV="1">
            <a:off x="5029200" y="2667000"/>
            <a:ext cx="1066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3124200" y="2667000"/>
            <a:ext cx="274435" cy="276999"/>
          </a:xfrm>
          <a:prstGeom prst="rect">
            <a:avLst/>
          </a:prstGeom>
          <a:noFill/>
        </p:spPr>
        <p:txBody>
          <a:bodyPr wrap="none" rtlCol="0">
            <a:spAutoFit/>
          </a:bodyPr>
          <a:lstStyle/>
          <a:p>
            <a:r>
              <a:rPr lang="de-DE" dirty="0" smtClean="0"/>
              <a:t>+</a:t>
            </a:r>
            <a:endParaRPr lang="de-DE" dirty="0"/>
          </a:p>
        </p:txBody>
      </p:sp>
    </p:spTree>
    <p:extLst>
      <p:ext uri="{BB962C8B-B14F-4D97-AF65-F5344CB8AC3E}">
        <p14:creationId xmlns:p14="http://schemas.microsoft.com/office/powerpoint/2010/main" val="21071124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err="1" smtClean="0"/>
              <a:t>Vgs</a:t>
            </a:r>
            <a:r>
              <a:rPr lang="de-DE" sz="1400" dirty="0" smtClean="0"/>
              <a:t> muss höher sein um Kanal zu erzeugen -&gt; </a:t>
            </a:r>
            <a:r>
              <a:rPr lang="de-DE" sz="1400" dirty="0" err="1" smtClean="0"/>
              <a:t>Vth</a:t>
            </a:r>
            <a:r>
              <a:rPr lang="de-DE" sz="1400" dirty="0" smtClean="0"/>
              <a:t> ist höher</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29</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3884937" y="3429000"/>
            <a:ext cx="859082" cy="276999"/>
          </a:xfrm>
          <a:prstGeom prst="rect">
            <a:avLst/>
          </a:prstGeom>
          <a:noFill/>
        </p:spPr>
        <p:txBody>
          <a:bodyPr wrap="none" rtlCol="0">
            <a:spAutoFit/>
          </a:bodyPr>
          <a:lstStyle/>
          <a:p>
            <a:r>
              <a:rPr lang="de-DE" dirty="0" smtClean="0"/>
              <a:t>-1.0V-Vsb</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a:stCxn id="67" idx="0"/>
          </p:cNvCxnSpPr>
          <p:nvPr/>
        </p:nvCxnSpPr>
        <p:spPr bwMode="auto">
          <a:xfrm flipV="1">
            <a:off x="3124200" y="2667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67" name="Ellipse 66"/>
          <p:cNvSpPr/>
          <p:nvPr/>
        </p:nvSpPr>
        <p:spPr bwMode="auto">
          <a:xfrm>
            <a:off x="2971800" y="2895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0" name="Textfeld 69"/>
          <p:cNvSpPr txBox="1"/>
          <p:nvPr/>
        </p:nvSpPr>
        <p:spPr>
          <a:xfrm>
            <a:off x="2667001" y="2667000"/>
            <a:ext cx="449162" cy="276999"/>
          </a:xfrm>
          <a:prstGeom prst="rect">
            <a:avLst/>
          </a:prstGeom>
          <a:noFill/>
        </p:spPr>
        <p:txBody>
          <a:bodyPr wrap="none" rtlCol="0">
            <a:spAutoFit/>
          </a:bodyPr>
          <a:lstStyle/>
          <a:p>
            <a:r>
              <a:rPr lang="de-DE" dirty="0" err="1" smtClean="0"/>
              <a:t>Vsb</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3904882246"/>
              </p:ext>
            </p:extLst>
          </p:nvPr>
        </p:nvGraphicFramePr>
        <p:xfrm>
          <a:off x="6096000" y="3962400"/>
          <a:ext cx="695325" cy="390525"/>
        </p:xfrm>
        <a:graphic>
          <a:graphicData uri="http://schemas.openxmlformats.org/presentationml/2006/ole">
            <mc:AlternateContent xmlns:mc="http://schemas.openxmlformats.org/markup-compatibility/2006">
              <mc:Choice xmlns:v="urn:schemas-microsoft-com:vml" Requires="v">
                <p:oleObj spid="_x0000_s240714" name="Formel" r:id="rId4" imgW="406080" imgH="228600" progId="Equation.3">
                  <p:embed/>
                </p:oleObj>
              </mc:Choice>
              <mc:Fallback>
                <p:oleObj name="Formel" r:id="rId4" imgW="406080" imgH="228600" progId="Equation.3">
                  <p:embed/>
                  <p:pic>
                    <p:nvPicPr>
                      <p:cNvPr id="0" name=""/>
                      <p:cNvPicPr>
                        <a:picLocks noChangeAspect="1" noChangeArrowheads="1"/>
                      </p:cNvPicPr>
                      <p:nvPr/>
                    </p:nvPicPr>
                    <p:blipFill>
                      <a:blip r:embed="rId5"/>
                      <a:srcRect/>
                      <a:stretch>
                        <a:fillRect/>
                      </a:stretch>
                    </p:blipFill>
                    <p:spPr bwMode="auto">
                      <a:xfrm>
                        <a:off x="6096000" y="3962400"/>
                        <a:ext cx="695325"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Gerade Verbindung mit Pfeil 8"/>
          <p:cNvCxnSpPr/>
          <p:nvPr/>
        </p:nvCxnSpPr>
        <p:spPr bwMode="auto">
          <a:xfrm flipH="1" flipV="1">
            <a:off x="5029200" y="2667000"/>
            <a:ext cx="1066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66" name="Objekt 65"/>
          <p:cNvGraphicFramePr>
            <a:graphicFrameLocks noChangeAspect="1"/>
          </p:cNvGraphicFramePr>
          <p:nvPr>
            <p:extLst>
              <p:ext uri="{D42A27DB-BD31-4B8C-83A1-F6EECF244321}">
                <p14:modId xmlns:p14="http://schemas.microsoft.com/office/powerpoint/2010/main" val="3974400585"/>
              </p:ext>
            </p:extLst>
          </p:nvPr>
        </p:nvGraphicFramePr>
        <p:xfrm>
          <a:off x="1676400" y="1362075"/>
          <a:ext cx="1392238" cy="781050"/>
        </p:xfrm>
        <a:graphic>
          <a:graphicData uri="http://schemas.openxmlformats.org/presentationml/2006/ole">
            <mc:AlternateContent xmlns:mc="http://schemas.openxmlformats.org/markup-compatibility/2006">
              <mc:Choice xmlns:v="urn:schemas-microsoft-com:vml" Requires="v">
                <p:oleObj spid="_x0000_s240715" name="Formel" r:id="rId6" imgW="812520" imgH="457200" progId="Equation.3">
                  <p:embed/>
                </p:oleObj>
              </mc:Choice>
              <mc:Fallback>
                <p:oleObj name="Formel" r:id="rId6" imgW="812520" imgH="457200" progId="Equation.3">
                  <p:embed/>
                  <p:pic>
                    <p:nvPicPr>
                      <p:cNvPr id="0" name=""/>
                      <p:cNvPicPr>
                        <a:picLocks noChangeAspect="1" noChangeArrowheads="1"/>
                      </p:cNvPicPr>
                      <p:nvPr/>
                    </p:nvPicPr>
                    <p:blipFill>
                      <a:blip r:embed="rId7"/>
                      <a:srcRect/>
                      <a:stretch>
                        <a:fillRect/>
                      </a:stretch>
                    </p:blipFill>
                    <p:spPr bwMode="auto">
                      <a:xfrm>
                        <a:off x="1676400" y="1362075"/>
                        <a:ext cx="1392238" cy="7810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 name="Rechteck 70"/>
          <p:cNvSpPr/>
          <p:nvPr/>
        </p:nvSpPr>
        <p:spPr bwMode="auto">
          <a:xfrm>
            <a:off x="4038600" y="2667000"/>
            <a:ext cx="1676400" cy="45719"/>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3124200" y="1905000"/>
            <a:ext cx="274435" cy="276999"/>
          </a:xfrm>
          <a:prstGeom prst="rect">
            <a:avLst/>
          </a:prstGeom>
          <a:noFill/>
        </p:spPr>
        <p:txBody>
          <a:bodyPr wrap="none" rtlCol="0">
            <a:spAutoFit/>
          </a:bodyPr>
          <a:lstStyle/>
          <a:p>
            <a:r>
              <a:rPr lang="de-DE" dirty="0" smtClean="0"/>
              <a:t>+</a:t>
            </a:r>
            <a:endParaRPr lang="de-DE" dirty="0"/>
          </a:p>
        </p:txBody>
      </p:sp>
      <p:sp>
        <p:nvSpPr>
          <p:cNvPr id="72" name="Textfeld 71"/>
          <p:cNvSpPr txBox="1"/>
          <p:nvPr/>
        </p:nvSpPr>
        <p:spPr>
          <a:xfrm>
            <a:off x="3124200" y="2667000"/>
            <a:ext cx="274435" cy="276999"/>
          </a:xfrm>
          <a:prstGeom prst="rect">
            <a:avLst/>
          </a:prstGeom>
          <a:noFill/>
        </p:spPr>
        <p:txBody>
          <a:bodyPr wrap="none" rtlCol="0">
            <a:spAutoFit/>
          </a:bodyPr>
          <a:lstStyle/>
          <a:p>
            <a:r>
              <a:rPr lang="de-DE" dirty="0" smtClean="0"/>
              <a:t>+</a:t>
            </a:r>
            <a:endParaRPr lang="de-DE" dirty="0"/>
          </a:p>
        </p:txBody>
      </p:sp>
    </p:spTree>
    <p:extLst>
      <p:ext uri="{BB962C8B-B14F-4D97-AF65-F5344CB8AC3E}">
        <p14:creationId xmlns:p14="http://schemas.microsoft.com/office/powerpoint/2010/main" val="315316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Rout</a:t>
            </a:r>
            <a:r>
              <a:rPr lang="de-DE" sz="2000" dirty="0" smtClean="0"/>
              <a:t> mit FB</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a:t>
            </a:fld>
            <a:endParaRPr lang="de-DE" altLang="de-DE"/>
          </a:p>
        </p:txBody>
      </p:sp>
      <p:cxnSp>
        <p:nvCxnSpPr>
          <p:cNvPr id="36" name="Gerade Verbindung 35"/>
          <p:cNvCxnSpPr/>
          <p:nvPr/>
        </p:nvCxnSpPr>
        <p:spPr bwMode="auto">
          <a:xfrm>
            <a:off x="3962400" y="4648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Gleichschenkliges Dreieck 36"/>
          <p:cNvSpPr/>
          <p:nvPr/>
        </p:nvSpPr>
        <p:spPr bwMode="auto">
          <a:xfrm rot="5400000">
            <a:off x="2974848" y="4187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9" name="Gerade Verbindung 38"/>
          <p:cNvCxnSpPr/>
          <p:nvPr/>
        </p:nvCxnSpPr>
        <p:spPr bwMode="auto">
          <a:xfrm>
            <a:off x="2514600" y="4648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hteck 39"/>
          <p:cNvSpPr/>
          <p:nvPr/>
        </p:nvSpPr>
        <p:spPr bwMode="auto">
          <a:xfrm>
            <a:off x="1981200" y="4572000"/>
            <a:ext cx="304800" cy="152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1" name="Gerade Verbindung 40"/>
          <p:cNvCxnSpPr>
            <a:stCxn id="40" idx="3"/>
          </p:cNvCxnSpPr>
          <p:nvPr/>
        </p:nvCxnSpPr>
        <p:spPr bwMode="auto">
          <a:xfrm>
            <a:off x="22860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1371600" y="4648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V="1">
            <a:off x="1371600" y="46482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Ellipse 43"/>
          <p:cNvSpPr/>
          <p:nvPr/>
        </p:nvSpPr>
        <p:spPr bwMode="auto">
          <a:xfrm>
            <a:off x="1219200" y="4800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5" name="Gerade Verbindung 44"/>
          <p:cNvCxnSpPr/>
          <p:nvPr/>
        </p:nvCxnSpPr>
        <p:spPr bwMode="auto">
          <a:xfrm>
            <a:off x="1219200" y="5257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hteck 45"/>
          <p:cNvSpPr/>
          <p:nvPr/>
        </p:nvSpPr>
        <p:spPr bwMode="auto">
          <a:xfrm>
            <a:off x="3200400" y="3810000"/>
            <a:ext cx="304800" cy="152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7" name="Gerade Verbindung 46"/>
          <p:cNvCxnSpPr>
            <a:stCxn id="46" idx="3"/>
          </p:cNvCxnSpPr>
          <p:nvPr/>
        </p:nvCxnSpPr>
        <p:spPr bwMode="auto">
          <a:xfrm>
            <a:off x="3505200" y="3886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a:off x="4114800" y="3886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2590800" y="3886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2590800" y="3886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Textfeld 50"/>
          <p:cNvSpPr txBox="1"/>
          <p:nvPr/>
        </p:nvSpPr>
        <p:spPr>
          <a:xfrm>
            <a:off x="1524000" y="4343400"/>
            <a:ext cx="431528" cy="276999"/>
          </a:xfrm>
          <a:prstGeom prst="rect">
            <a:avLst/>
          </a:prstGeom>
          <a:noFill/>
        </p:spPr>
        <p:txBody>
          <a:bodyPr wrap="none" rtlCol="0">
            <a:spAutoFit/>
          </a:bodyPr>
          <a:lstStyle/>
          <a:p>
            <a:r>
              <a:rPr lang="de-DE" dirty="0" smtClean="0"/>
              <a:t>10k</a:t>
            </a:r>
            <a:endParaRPr lang="de-DE" dirty="0"/>
          </a:p>
        </p:txBody>
      </p:sp>
      <p:sp>
        <p:nvSpPr>
          <p:cNvPr id="52" name="Textfeld 51"/>
          <p:cNvSpPr txBox="1"/>
          <p:nvPr/>
        </p:nvSpPr>
        <p:spPr>
          <a:xfrm>
            <a:off x="3538920" y="3581400"/>
            <a:ext cx="516488" cy="276999"/>
          </a:xfrm>
          <a:prstGeom prst="rect">
            <a:avLst/>
          </a:prstGeom>
          <a:noFill/>
        </p:spPr>
        <p:txBody>
          <a:bodyPr wrap="none" rtlCol="0">
            <a:spAutoFit/>
          </a:bodyPr>
          <a:lstStyle/>
          <a:p>
            <a:r>
              <a:rPr lang="de-DE" dirty="0" smtClean="0"/>
              <a:t>100k</a:t>
            </a:r>
            <a:endParaRPr lang="de-DE" dirty="0"/>
          </a:p>
        </p:txBody>
      </p:sp>
      <p:cxnSp>
        <p:nvCxnSpPr>
          <p:cNvPr id="60" name="Gerade Verbindung mit Pfeil 59"/>
          <p:cNvCxnSpPr/>
          <p:nvPr/>
        </p:nvCxnSpPr>
        <p:spPr bwMode="auto">
          <a:xfrm flipH="1">
            <a:off x="3810000" y="4343400"/>
            <a:ext cx="838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Textfeld 60"/>
          <p:cNvSpPr txBox="1"/>
          <p:nvPr/>
        </p:nvSpPr>
        <p:spPr>
          <a:xfrm>
            <a:off x="3632503" y="4038600"/>
            <a:ext cx="1606530" cy="276999"/>
          </a:xfrm>
          <a:prstGeom prst="rect">
            <a:avLst/>
          </a:prstGeom>
          <a:noFill/>
        </p:spPr>
        <p:txBody>
          <a:bodyPr wrap="none" rtlCol="0">
            <a:spAutoFit/>
          </a:bodyPr>
          <a:lstStyle/>
          <a:p>
            <a:r>
              <a:rPr lang="de-DE" dirty="0" smtClean="0"/>
              <a:t>Ausgangswiderstand</a:t>
            </a:r>
            <a:endParaRPr lang="de-DE" dirty="0"/>
          </a:p>
        </p:txBody>
      </p:sp>
      <p:sp>
        <p:nvSpPr>
          <p:cNvPr id="62" name="Textfeld 61"/>
          <p:cNvSpPr txBox="1"/>
          <p:nvPr/>
        </p:nvSpPr>
        <p:spPr>
          <a:xfrm>
            <a:off x="1986009" y="4267200"/>
            <a:ext cx="413896" cy="276999"/>
          </a:xfrm>
          <a:prstGeom prst="rect">
            <a:avLst/>
          </a:prstGeom>
          <a:noFill/>
        </p:spPr>
        <p:txBody>
          <a:bodyPr wrap="none" rtlCol="0">
            <a:spAutoFit/>
          </a:bodyPr>
          <a:lstStyle/>
          <a:p>
            <a:r>
              <a:rPr lang="de-DE" dirty="0" err="1" smtClean="0"/>
              <a:t>Rin</a:t>
            </a:r>
            <a:endParaRPr lang="de-DE" dirty="0"/>
          </a:p>
        </p:txBody>
      </p:sp>
      <p:sp>
        <p:nvSpPr>
          <p:cNvPr id="63" name="Textfeld 62"/>
          <p:cNvSpPr txBox="1"/>
          <p:nvPr/>
        </p:nvSpPr>
        <p:spPr>
          <a:xfrm>
            <a:off x="3200400" y="3505200"/>
            <a:ext cx="423514" cy="276999"/>
          </a:xfrm>
          <a:prstGeom prst="rect">
            <a:avLst/>
          </a:prstGeom>
          <a:noFill/>
        </p:spPr>
        <p:txBody>
          <a:bodyPr wrap="none" rtlCol="0">
            <a:spAutoFit/>
          </a:bodyPr>
          <a:lstStyle/>
          <a:p>
            <a:r>
              <a:rPr lang="de-DE" dirty="0" err="1" smtClean="0"/>
              <a:t>Rfb</a:t>
            </a:r>
            <a:endParaRPr lang="de-DE" dirty="0"/>
          </a:p>
        </p:txBody>
      </p:sp>
      <p:sp>
        <p:nvSpPr>
          <p:cNvPr id="64" name="Textfeld 63"/>
          <p:cNvSpPr txBox="1"/>
          <p:nvPr/>
        </p:nvSpPr>
        <p:spPr>
          <a:xfrm>
            <a:off x="914400" y="4343400"/>
            <a:ext cx="660758" cy="276999"/>
          </a:xfrm>
          <a:prstGeom prst="rect">
            <a:avLst/>
          </a:prstGeom>
          <a:noFill/>
        </p:spPr>
        <p:txBody>
          <a:bodyPr wrap="none" rtlCol="0">
            <a:spAutoFit/>
          </a:bodyPr>
          <a:lstStyle/>
          <a:p>
            <a:r>
              <a:rPr lang="de-DE" dirty="0" err="1" smtClean="0"/>
              <a:t>vsignal</a:t>
            </a:r>
            <a:endParaRPr lang="de-DE" dirty="0"/>
          </a:p>
        </p:txBody>
      </p:sp>
      <p:sp>
        <p:nvSpPr>
          <p:cNvPr id="65" name="Ellipse 64"/>
          <p:cNvSpPr/>
          <p:nvPr/>
        </p:nvSpPr>
        <p:spPr bwMode="auto">
          <a:xfrm>
            <a:off x="3886200" y="4572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Pfeil nach unten 5"/>
          <p:cNvSpPr/>
          <p:nvPr/>
        </p:nvSpPr>
        <p:spPr bwMode="auto">
          <a:xfrm rot="16200000">
            <a:off x="3238500" y="43815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8" name="Pfeil nach unten 67"/>
          <p:cNvSpPr/>
          <p:nvPr/>
        </p:nvSpPr>
        <p:spPr bwMode="auto">
          <a:xfrm rot="16200000">
            <a:off x="1866900" y="35433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a:endCxn id="37" idx="3"/>
          </p:cNvCxnSpPr>
          <p:nvPr/>
        </p:nvCxnSpPr>
        <p:spPr bwMode="auto">
          <a:xfrm flipV="1">
            <a:off x="2895600" y="4645152"/>
            <a:ext cx="152400" cy="3048"/>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feld 72"/>
          <p:cNvSpPr txBox="1"/>
          <p:nvPr/>
        </p:nvSpPr>
        <p:spPr>
          <a:xfrm>
            <a:off x="2918563" y="4343400"/>
            <a:ext cx="462435" cy="276999"/>
          </a:xfrm>
          <a:prstGeom prst="rect">
            <a:avLst/>
          </a:prstGeom>
          <a:noFill/>
        </p:spPr>
        <p:txBody>
          <a:bodyPr wrap="none" rtlCol="0">
            <a:spAutoFit/>
          </a:bodyPr>
          <a:lstStyle/>
          <a:p>
            <a:r>
              <a:rPr lang="de-DE" dirty="0" smtClean="0"/>
              <a:t>Vin*</a:t>
            </a:r>
            <a:endParaRPr lang="de-DE" dirty="0"/>
          </a:p>
        </p:txBody>
      </p:sp>
      <p:sp>
        <p:nvSpPr>
          <p:cNvPr id="74" name="Textfeld 73"/>
          <p:cNvSpPr txBox="1"/>
          <p:nvPr/>
        </p:nvSpPr>
        <p:spPr>
          <a:xfrm>
            <a:off x="2468055" y="4343400"/>
            <a:ext cx="403124" cy="276999"/>
          </a:xfrm>
          <a:prstGeom prst="rect">
            <a:avLst/>
          </a:prstGeom>
          <a:noFill/>
        </p:spPr>
        <p:txBody>
          <a:bodyPr wrap="none" rtlCol="0">
            <a:spAutoFit/>
          </a:bodyPr>
          <a:lstStyle/>
          <a:p>
            <a:r>
              <a:rPr lang="de-DE" dirty="0" smtClean="0"/>
              <a:t>Vin</a:t>
            </a:r>
            <a:endParaRPr lang="de-DE" dirty="0"/>
          </a:p>
        </p:txBody>
      </p:sp>
      <p:sp>
        <p:nvSpPr>
          <p:cNvPr id="75" name="Pfeil nach unten 74"/>
          <p:cNvSpPr/>
          <p:nvPr/>
        </p:nvSpPr>
        <p:spPr bwMode="auto">
          <a:xfrm rot="5400000">
            <a:off x="3543300" y="27813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7" name="Textfeld 76"/>
          <p:cNvSpPr txBox="1"/>
          <p:nvPr/>
        </p:nvSpPr>
        <p:spPr>
          <a:xfrm>
            <a:off x="3412110" y="5029200"/>
            <a:ext cx="287258" cy="276999"/>
          </a:xfrm>
          <a:prstGeom prst="rect">
            <a:avLst/>
          </a:prstGeom>
          <a:noFill/>
        </p:spPr>
        <p:txBody>
          <a:bodyPr wrap="none" rtlCol="0">
            <a:spAutoFit/>
          </a:bodyPr>
          <a:lstStyle/>
          <a:p>
            <a:r>
              <a:rPr lang="de-DE" dirty="0" smtClean="0"/>
              <a:t>A</a:t>
            </a:r>
            <a:endParaRPr lang="de-DE" dirty="0"/>
          </a:p>
        </p:txBody>
      </p:sp>
      <p:graphicFrame>
        <p:nvGraphicFramePr>
          <p:cNvPr id="2" name="Objekt 1"/>
          <p:cNvGraphicFramePr>
            <a:graphicFrameLocks noGrp="1" noChangeAspect="1"/>
          </p:cNvGraphicFramePr>
          <p:nvPr>
            <p:extLst>
              <p:ext uri="{D42A27DB-BD31-4B8C-83A1-F6EECF244321}">
                <p14:modId xmlns:p14="http://schemas.microsoft.com/office/powerpoint/2010/main" val="805739954"/>
              </p:ext>
            </p:extLst>
          </p:nvPr>
        </p:nvGraphicFramePr>
        <p:xfrm>
          <a:off x="381000" y="1371600"/>
          <a:ext cx="1517650" cy="549275"/>
        </p:xfrm>
        <a:graphic>
          <a:graphicData uri="http://schemas.openxmlformats.org/presentationml/2006/ole">
            <mc:AlternateContent xmlns:mc="http://schemas.openxmlformats.org/markup-compatibility/2006">
              <mc:Choice xmlns:v="urn:schemas-microsoft-com:vml" Requires="v">
                <p:oleObj spid="_x0000_s251948" name="Formel" r:id="rId4" imgW="1193760" imgH="431640" progId="Equation.3">
                  <p:embed/>
                </p:oleObj>
              </mc:Choice>
              <mc:Fallback>
                <p:oleObj name="Formel" r:id="rId4" imgW="1193760" imgH="431640" progId="Equation.3">
                  <p:embed/>
                  <p:pic>
                    <p:nvPicPr>
                      <p:cNvPr id="0" name="Object 2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371600"/>
                        <a:ext cx="1517650" cy="549275"/>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 name="Objekt 37"/>
          <p:cNvGraphicFramePr>
            <a:graphicFrameLocks noGrp="1" noChangeAspect="1"/>
          </p:cNvGraphicFramePr>
          <p:nvPr>
            <p:extLst>
              <p:ext uri="{D42A27DB-BD31-4B8C-83A1-F6EECF244321}">
                <p14:modId xmlns:p14="http://schemas.microsoft.com/office/powerpoint/2010/main" val="3979729156"/>
              </p:ext>
            </p:extLst>
          </p:nvPr>
        </p:nvGraphicFramePr>
        <p:xfrm>
          <a:off x="381000" y="2057400"/>
          <a:ext cx="727075" cy="290512"/>
        </p:xfrm>
        <a:graphic>
          <a:graphicData uri="http://schemas.openxmlformats.org/presentationml/2006/ole">
            <mc:AlternateContent xmlns:mc="http://schemas.openxmlformats.org/markup-compatibility/2006">
              <mc:Choice xmlns:v="urn:schemas-microsoft-com:vml" Requires="v">
                <p:oleObj spid="_x0000_s251949" name="Formel" r:id="rId6" imgW="571320" imgH="228600" progId="Equation.3">
                  <p:embed/>
                </p:oleObj>
              </mc:Choice>
              <mc:Fallback>
                <p:oleObj name="Formel" r:id="rId6" imgW="571320" imgH="228600" progId="Equation.3">
                  <p:embed/>
                  <p:pic>
                    <p:nvPicPr>
                      <p:cNvPr id="0" name=""/>
                      <p:cNvPicPr>
                        <a:picLocks noGrp="1" noChangeAspect="1" noChangeArrowheads="1"/>
                      </p:cNvPicPr>
                      <p:nvPr/>
                    </p:nvPicPr>
                    <p:blipFill>
                      <a:blip r:embed="rId7"/>
                      <a:srcRect/>
                      <a:stretch>
                        <a:fillRect/>
                      </a:stretch>
                    </p:blipFill>
                    <p:spPr bwMode="auto">
                      <a:xfrm>
                        <a:off x="381000" y="2057400"/>
                        <a:ext cx="727075" cy="290512"/>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3" name="Objekt 52"/>
          <p:cNvGraphicFramePr>
            <a:graphicFrameLocks noGrp="1" noChangeAspect="1"/>
          </p:cNvGraphicFramePr>
          <p:nvPr>
            <p:extLst>
              <p:ext uri="{D42A27DB-BD31-4B8C-83A1-F6EECF244321}">
                <p14:modId xmlns:p14="http://schemas.microsoft.com/office/powerpoint/2010/main" val="3833609684"/>
              </p:ext>
            </p:extLst>
          </p:nvPr>
        </p:nvGraphicFramePr>
        <p:xfrm>
          <a:off x="381000" y="2438400"/>
          <a:ext cx="1728787" cy="290512"/>
        </p:xfrm>
        <a:graphic>
          <a:graphicData uri="http://schemas.openxmlformats.org/presentationml/2006/ole">
            <mc:AlternateContent xmlns:mc="http://schemas.openxmlformats.org/markup-compatibility/2006">
              <mc:Choice xmlns:v="urn:schemas-microsoft-com:vml" Requires="v">
                <p:oleObj spid="_x0000_s251950" name="Formel" r:id="rId8" imgW="1358640" imgH="228600" progId="Equation.3">
                  <p:embed/>
                </p:oleObj>
              </mc:Choice>
              <mc:Fallback>
                <p:oleObj name="Formel" r:id="rId8" imgW="1358640" imgH="228600" progId="Equation.3">
                  <p:embed/>
                  <p:pic>
                    <p:nvPicPr>
                      <p:cNvPr id="0" name=""/>
                      <p:cNvPicPr>
                        <a:picLocks noGrp="1" noChangeAspect="1" noChangeArrowheads="1"/>
                      </p:cNvPicPr>
                      <p:nvPr/>
                    </p:nvPicPr>
                    <p:blipFill>
                      <a:blip r:embed="rId9"/>
                      <a:srcRect/>
                      <a:stretch>
                        <a:fillRect/>
                      </a:stretch>
                    </p:blipFill>
                    <p:spPr bwMode="auto">
                      <a:xfrm>
                        <a:off x="381000" y="2438400"/>
                        <a:ext cx="1728787" cy="290512"/>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 name="Objekt 53"/>
          <p:cNvGraphicFramePr>
            <a:graphicFrameLocks noGrp="1" noChangeAspect="1"/>
          </p:cNvGraphicFramePr>
          <p:nvPr>
            <p:extLst>
              <p:ext uri="{D42A27DB-BD31-4B8C-83A1-F6EECF244321}">
                <p14:modId xmlns:p14="http://schemas.microsoft.com/office/powerpoint/2010/main" val="1491029445"/>
              </p:ext>
            </p:extLst>
          </p:nvPr>
        </p:nvGraphicFramePr>
        <p:xfrm>
          <a:off x="381000" y="2819400"/>
          <a:ext cx="2341562" cy="292100"/>
        </p:xfrm>
        <a:graphic>
          <a:graphicData uri="http://schemas.openxmlformats.org/presentationml/2006/ole">
            <mc:AlternateContent xmlns:mc="http://schemas.openxmlformats.org/markup-compatibility/2006">
              <mc:Choice xmlns:v="urn:schemas-microsoft-com:vml" Requires="v">
                <p:oleObj spid="_x0000_s251951" name="Formel" r:id="rId10" imgW="1841400" imgH="228600" progId="Equation.3">
                  <p:embed/>
                </p:oleObj>
              </mc:Choice>
              <mc:Fallback>
                <p:oleObj name="Formel" r:id="rId10" imgW="1841400" imgH="228600" progId="Equation.3">
                  <p:embed/>
                  <p:pic>
                    <p:nvPicPr>
                      <p:cNvPr id="0" name=""/>
                      <p:cNvPicPr>
                        <a:picLocks noGrp="1" noChangeAspect="1" noChangeArrowheads="1"/>
                      </p:cNvPicPr>
                      <p:nvPr/>
                    </p:nvPicPr>
                    <p:blipFill>
                      <a:blip r:embed="rId11"/>
                      <a:srcRect/>
                      <a:stretch>
                        <a:fillRect/>
                      </a:stretch>
                    </p:blipFill>
                    <p:spPr bwMode="auto">
                      <a:xfrm>
                        <a:off x="381000" y="2819400"/>
                        <a:ext cx="2341562" cy="292100"/>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 name="Textfeld 54"/>
          <p:cNvSpPr txBox="1"/>
          <p:nvPr/>
        </p:nvSpPr>
        <p:spPr>
          <a:xfrm>
            <a:off x="1393356" y="3733800"/>
            <a:ext cx="667170" cy="276999"/>
          </a:xfrm>
          <a:prstGeom prst="rect">
            <a:avLst/>
          </a:prstGeom>
          <a:noFill/>
        </p:spPr>
        <p:txBody>
          <a:bodyPr wrap="none" rtlCol="0">
            <a:spAutoFit/>
          </a:bodyPr>
          <a:lstStyle/>
          <a:p>
            <a:r>
              <a:rPr lang="de-DE" dirty="0" smtClean="0"/>
              <a:t>Ain ~ 1</a:t>
            </a:r>
            <a:endParaRPr lang="de-DE" dirty="0"/>
          </a:p>
        </p:txBody>
      </p:sp>
      <p:sp>
        <p:nvSpPr>
          <p:cNvPr id="56" name="Textfeld 55"/>
          <p:cNvSpPr txBox="1"/>
          <p:nvPr/>
        </p:nvSpPr>
        <p:spPr>
          <a:xfrm>
            <a:off x="3220668" y="3048000"/>
            <a:ext cx="974947" cy="276999"/>
          </a:xfrm>
          <a:prstGeom prst="rect">
            <a:avLst/>
          </a:prstGeom>
          <a:noFill/>
        </p:spPr>
        <p:txBody>
          <a:bodyPr wrap="none" rtlCol="0">
            <a:spAutoFit/>
          </a:bodyPr>
          <a:lstStyle/>
          <a:p>
            <a:r>
              <a:rPr lang="de-DE" dirty="0" smtClean="0"/>
              <a:t>Beta ~ 1/10</a:t>
            </a:r>
            <a:endParaRPr lang="de-DE" dirty="0"/>
          </a:p>
        </p:txBody>
      </p:sp>
    </p:spTree>
    <p:extLst>
      <p:ext uri="{BB962C8B-B14F-4D97-AF65-F5344CB8AC3E}">
        <p14:creationId xmlns:p14="http://schemas.microsoft.com/office/powerpoint/2010/main" val="834276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Substratpotential </a:t>
            </a:r>
            <a:r>
              <a:rPr lang="de-DE" sz="1400" dirty="0" smtClean="0"/>
              <a:t>(</a:t>
            </a:r>
            <a:r>
              <a:rPr lang="de-DE" sz="1400" dirty="0" err="1" smtClean="0"/>
              <a:t>Vb</a:t>
            </a:r>
            <a:r>
              <a:rPr lang="de-DE" sz="1400" dirty="0" smtClean="0"/>
              <a:t>) beeinflusst </a:t>
            </a:r>
            <a:r>
              <a:rPr lang="de-DE" sz="1400" dirty="0"/>
              <a:t>den Transistorstrom auf ähnliche Weise wie Gate, nur um etwa Faktor </a:t>
            </a:r>
            <a:r>
              <a:rPr lang="de-DE" sz="1400" dirty="0" err="1"/>
              <a:t>Cdep</a:t>
            </a:r>
            <a:r>
              <a:rPr lang="de-DE" sz="1400" dirty="0"/>
              <a:t>/Cox = 0.5 schwächer</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30</a:t>
            </a:fld>
            <a:endParaRPr lang="de-DE" altLang="de-DE"/>
          </a:p>
        </p:txBody>
      </p:sp>
      <p:grpSp>
        <p:nvGrpSpPr>
          <p:cNvPr id="73" name="Group 51"/>
          <p:cNvGrpSpPr>
            <a:grpSpLocks/>
          </p:cNvGrpSpPr>
          <p:nvPr/>
        </p:nvGrpSpPr>
        <p:grpSpPr bwMode="auto">
          <a:xfrm rot="16200000">
            <a:off x="1333500" y="4610100"/>
            <a:ext cx="762000" cy="381000"/>
            <a:chOff x="1872" y="1776"/>
            <a:chExt cx="480" cy="240"/>
          </a:xfrm>
        </p:grpSpPr>
        <p:sp>
          <p:nvSpPr>
            <p:cNvPr id="74"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5"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6"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aphicFrame>
        <p:nvGraphicFramePr>
          <p:cNvPr id="3" name="Objekt 2"/>
          <p:cNvGraphicFramePr>
            <a:graphicFrameLocks noChangeAspect="1"/>
          </p:cNvGraphicFramePr>
          <p:nvPr>
            <p:extLst>
              <p:ext uri="{D42A27DB-BD31-4B8C-83A1-F6EECF244321}">
                <p14:modId xmlns:p14="http://schemas.microsoft.com/office/powerpoint/2010/main" val="404171952"/>
              </p:ext>
            </p:extLst>
          </p:nvPr>
        </p:nvGraphicFramePr>
        <p:xfrm>
          <a:off x="5018088" y="1382712"/>
          <a:ext cx="3940175" cy="674688"/>
        </p:xfrm>
        <a:graphic>
          <a:graphicData uri="http://schemas.openxmlformats.org/presentationml/2006/ole">
            <mc:AlternateContent xmlns:mc="http://schemas.openxmlformats.org/markup-compatibility/2006">
              <mc:Choice xmlns:v="urn:schemas-microsoft-com:vml" Requires="v">
                <p:oleObj spid="_x0000_s241735" name="Formel" r:id="rId4" imgW="2298600" imgH="393480" progId="Equation.3">
                  <p:embed/>
                </p:oleObj>
              </mc:Choice>
              <mc:Fallback>
                <p:oleObj name="Formel" r:id="rId4" imgW="2298600" imgH="393480" progId="Equation.3">
                  <p:embed/>
                  <p:pic>
                    <p:nvPicPr>
                      <p:cNvPr id="0" name="Objekt 16"/>
                      <p:cNvPicPr>
                        <a:picLocks noChangeAspect="1" noChangeArrowheads="1"/>
                      </p:cNvPicPr>
                      <p:nvPr/>
                    </p:nvPicPr>
                    <p:blipFill>
                      <a:blip r:embed="rId5"/>
                      <a:srcRect/>
                      <a:stretch>
                        <a:fillRect/>
                      </a:stretch>
                    </p:blipFill>
                    <p:spPr bwMode="auto">
                      <a:xfrm>
                        <a:off x="5018088" y="1382712"/>
                        <a:ext cx="3940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 name="Objekt 80"/>
          <p:cNvGraphicFramePr>
            <a:graphicFrameLocks noChangeAspect="1"/>
          </p:cNvGraphicFramePr>
          <p:nvPr>
            <p:extLst>
              <p:ext uri="{D42A27DB-BD31-4B8C-83A1-F6EECF244321}">
                <p14:modId xmlns:p14="http://schemas.microsoft.com/office/powerpoint/2010/main" val="1681447032"/>
              </p:ext>
            </p:extLst>
          </p:nvPr>
        </p:nvGraphicFramePr>
        <p:xfrm>
          <a:off x="5029200" y="2297112"/>
          <a:ext cx="3940175" cy="674688"/>
        </p:xfrm>
        <a:graphic>
          <a:graphicData uri="http://schemas.openxmlformats.org/presentationml/2006/ole">
            <mc:AlternateContent xmlns:mc="http://schemas.openxmlformats.org/markup-compatibility/2006">
              <mc:Choice xmlns:v="urn:schemas-microsoft-com:vml" Requires="v">
                <p:oleObj spid="_x0000_s241736" name="Formel" r:id="rId6" imgW="2298600" imgH="393480" progId="Equation.3">
                  <p:embed/>
                </p:oleObj>
              </mc:Choice>
              <mc:Fallback>
                <p:oleObj name="Formel" r:id="rId6" imgW="2298600" imgH="393480" progId="Equation.3">
                  <p:embed/>
                  <p:pic>
                    <p:nvPicPr>
                      <p:cNvPr id="0" name=""/>
                      <p:cNvPicPr>
                        <a:picLocks noChangeAspect="1" noChangeArrowheads="1"/>
                      </p:cNvPicPr>
                      <p:nvPr/>
                    </p:nvPicPr>
                    <p:blipFill>
                      <a:blip r:embed="rId7"/>
                      <a:srcRect/>
                      <a:stretch>
                        <a:fillRect/>
                      </a:stretch>
                    </p:blipFill>
                    <p:spPr bwMode="auto">
                      <a:xfrm>
                        <a:off x="5029200" y="2297112"/>
                        <a:ext cx="3940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Gerade Verbindung 5"/>
          <p:cNvCxnSpPr/>
          <p:nvPr/>
        </p:nvCxnSpPr>
        <p:spPr bwMode="auto">
          <a:xfrm>
            <a:off x="17526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1752600" y="4800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p:cNvSpPr txBox="1"/>
          <p:nvPr/>
        </p:nvSpPr>
        <p:spPr>
          <a:xfrm>
            <a:off x="2362200" y="4800600"/>
            <a:ext cx="274435" cy="276999"/>
          </a:xfrm>
          <a:prstGeom prst="rect">
            <a:avLst/>
          </a:prstGeom>
          <a:noFill/>
        </p:spPr>
        <p:txBody>
          <a:bodyPr wrap="none" rtlCol="0">
            <a:spAutoFit/>
          </a:bodyPr>
          <a:lstStyle/>
          <a:p>
            <a:r>
              <a:rPr lang="de-DE" dirty="0" smtClean="0"/>
              <a:t>+</a:t>
            </a:r>
            <a:endParaRPr lang="de-DE" dirty="0"/>
          </a:p>
        </p:txBody>
      </p:sp>
      <p:sp>
        <p:nvSpPr>
          <p:cNvPr id="82" name="Textfeld 81"/>
          <p:cNvSpPr txBox="1"/>
          <p:nvPr/>
        </p:nvSpPr>
        <p:spPr>
          <a:xfrm>
            <a:off x="1371600" y="4800600"/>
            <a:ext cx="274435" cy="276999"/>
          </a:xfrm>
          <a:prstGeom prst="rect">
            <a:avLst/>
          </a:prstGeom>
          <a:noFill/>
        </p:spPr>
        <p:txBody>
          <a:bodyPr wrap="none" rtlCol="0">
            <a:spAutoFit/>
          </a:bodyPr>
          <a:lstStyle/>
          <a:p>
            <a:r>
              <a:rPr lang="de-DE" dirty="0" smtClean="0"/>
              <a:t>+</a:t>
            </a:r>
            <a:endParaRPr lang="de-DE" dirty="0"/>
          </a:p>
        </p:txBody>
      </p:sp>
      <p:sp>
        <p:nvSpPr>
          <p:cNvPr id="83" name="Textfeld 82"/>
          <p:cNvSpPr txBox="1"/>
          <p:nvPr/>
        </p:nvSpPr>
        <p:spPr>
          <a:xfrm>
            <a:off x="2381436" y="5257800"/>
            <a:ext cx="235962" cy="276999"/>
          </a:xfrm>
          <a:prstGeom prst="rect">
            <a:avLst/>
          </a:prstGeom>
          <a:noFill/>
        </p:spPr>
        <p:txBody>
          <a:bodyPr wrap="none" rtlCol="0">
            <a:spAutoFit/>
          </a:bodyPr>
          <a:lstStyle/>
          <a:p>
            <a:r>
              <a:rPr lang="de-DE" dirty="0" smtClean="0"/>
              <a:t>-</a:t>
            </a:r>
            <a:endParaRPr lang="de-DE" dirty="0"/>
          </a:p>
        </p:txBody>
      </p:sp>
      <p:sp>
        <p:nvSpPr>
          <p:cNvPr id="84" name="Textfeld 83"/>
          <p:cNvSpPr txBox="1"/>
          <p:nvPr/>
        </p:nvSpPr>
        <p:spPr>
          <a:xfrm>
            <a:off x="1390836" y="5257800"/>
            <a:ext cx="235962" cy="276999"/>
          </a:xfrm>
          <a:prstGeom prst="rect">
            <a:avLst/>
          </a:prstGeom>
          <a:noFill/>
        </p:spPr>
        <p:txBody>
          <a:bodyPr wrap="none" rtlCol="0">
            <a:spAutoFit/>
          </a:bodyPr>
          <a:lstStyle/>
          <a:p>
            <a:r>
              <a:rPr lang="de-DE" dirty="0" smtClean="0"/>
              <a:t>-</a:t>
            </a:r>
            <a:endParaRPr lang="de-DE" dirty="0"/>
          </a:p>
        </p:txBody>
      </p:sp>
      <p:cxnSp>
        <p:nvCxnSpPr>
          <p:cNvPr id="13" name="Gerade Verbindung mit Pfeil 12"/>
          <p:cNvCxnSpPr/>
          <p:nvPr/>
        </p:nvCxnSpPr>
        <p:spPr bwMode="auto">
          <a:xfrm>
            <a:off x="2057400" y="3962400"/>
            <a:ext cx="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5" name="Group 51"/>
          <p:cNvGrpSpPr>
            <a:grpSpLocks/>
          </p:cNvGrpSpPr>
          <p:nvPr/>
        </p:nvGrpSpPr>
        <p:grpSpPr bwMode="auto">
          <a:xfrm rot="16200000">
            <a:off x="4229100" y="4610100"/>
            <a:ext cx="762000" cy="381000"/>
            <a:chOff x="1872" y="1776"/>
            <a:chExt cx="480" cy="240"/>
          </a:xfrm>
        </p:grpSpPr>
        <p:sp>
          <p:nvSpPr>
            <p:cNvPr id="8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2"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pSp>
        <p:nvGrpSpPr>
          <p:cNvPr id="93" name="Group 51"/>
          <p:cNvGrpSpPr>
            <a:grpSpLocks/>
          </p:cNvGrpSpPr>
          <p:nvPr/>
        </p:nvGrpSpPr>
        <p:grpSpPr bwMode="auto">
          <a:xfrm rot="16200000">
            <a:off x="5600700" y="4610100"/>
            <a:ext cx="762000" cy="381000"/>
            <a:chOff x="1872" y="1776"/>
            <a:chExt cx="480" cy="240"/>
          </a:xfrm>
        </p:grpSpPr>
        <p:sp>
          <p:nvSpPr>
            <p:cNvPr id="94"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5"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6"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 name="Gerade Verbindung 14"/>
          <p:cNvCxnSpPr/>
          <p:nvPr/>
        </p:nvCxnSpPr>
        <p:spPr bwMode="auto">
          <a:xfrm>
            <a:off x="4648200" y="4800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a:endCxn id="92" idx="1"/>
          </p:cNvCxnSpPr>
          <p:nvPr/>
        </p:nvCxnSpPr>
        <p:spPr bwMode="auto">
          <a:xfrm>
            <a:off x="4800600" y="4800600"/>
            <a:ext cx="1"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mit Pfeil 19"/>
          <p:cNvCxnSpPr/>
          <p:nvPr/>
        </p:nvCxnSpPr>
        <p:spPr bwMode="auto">
          <a:xfrm>
            <a:off x="4953000" y="5181600"/>
            <a:ext cx="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6019800" y="4800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mit Pfeil 101"/>
          <p:cNvCxnSpPr/>
          <p:nvPr/>
        </p:nvCxnSpPr>
        <p:spPr bwMode="auto">
          <a:xfrm>
            <a:off x="6324600" y="5181600"/>
            <a:ext cx="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4953000" y="5181600"/>
            <a:ext cx="413896" cy="276999"/>
          </a:xfrm>
          <a:prstGeom prst="rect">
            <a:avLst/>
          </a:prstGeom>
          <a:noFill/>
        </p:spPr>
        <p:txBody>
          <a:bodyPr wrap="none" rtlCol="0">
            <a:spAutoFit/>
          </a:bodyPr>
          <a:lstStyle/>
          <a:p>
            <a:r>
              <a:rPr lang="de-DE" dirty="0" err="1" smtClean="0"/>
              <a:t>Rin</a:t>
            </a:r>
            <a:endParaRPr lang="de-DE" dirty="0"/>
          </a:p>
        </p:txBody>
      </p:sp>
      <p:sp>
        <p:nvSpPr>
          <p:cNvPr id="103" name="Textfeld 102"/>
          <p:cNvSpPr txBox="1"/>
          <p:nvPr/>
        </p:nvSpPr>
        <p:spPr>
          <a:xfrm>
            <a:off x="6324600" y="5181600"/>
            <a:ext cx="413896" cy="276999"/>
          </a:xfrm>
          <a:prstGeom prst="rect">
            <a:avLst/>
          </a:prstGeom>
          <a:noFill/>
        </p:spPr>
        <p:txBody>
          <a:bodyPr wrap="none" rtlCol="0">
            <a:spAutoFit/>
          </a:bodyPr>
          <a:lstStyle/>
          <a:p>
            <a:r>
              <a:rPr lang="de-DE" dirty="0" err="1" smtClean="0"/>
              <a:t>Rin</a:t>
            </a:r>
            <a:endParaRPr lang="de-DE" dirty="0"/>
          </a:p>
        </p:txBody>
      </p:sp>
    </p:spTree>
    <p:extLst>
      <p:ext uri="{BB962C8B-B14F-4D97-AF65-F5344CB8AC3E}">
        <p14:creationId xmlns:p14="http://schemas.microsoft.com/office/powerpoint/2010/main" val="209387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hteck 28"/>
          <p:cNvSpPr/>
          <p:nvPr/>
        </p:nvSpPr>
        <p:spPr bwMode="auto">
          <a:xfrm>
            <a:off x="381000" y="4038600"/>
            <a:ext cx="18288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32004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Early-Effekt (</a:t>
            </a:r>
            <a:r>
              <a:rPr lang="de-DE" sz="2000" dirty="0" err="1" smtClean="0"/>
              <a:t>rds</a:t>
            </a:r>
            <a:r>
              <a:rPr lang="de-DE" sz="2000" dirty="0" smtClean="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Wie lang ist der Kanal?</a:t>
            </a:r>
          </a:p>
          <a:p>
            <a:pPr eaLnBrk="1" hangingPunct="1"/>
            <a:r>
              <a:rPr lang="de-DE" sz="1400" dirty="0" smtClean="0"/>
              <a:t>L - </a:t>
            </a:r>
            <a:r>
              <a:rPr lang="de-DE" sz="1400" dirty="0" err="1" smtClean="0"/>
              <a:t>Raumladunszone</a:t>
            </a:r>
            <a:endParaRPr lang="de-DE" sz="1400" dirty="0" smtClean="0"/>
          </a:p>
          <a:p>
            <a:pPr eaLnBrk="1" hangingPunct="1"/>
            <a:r>
              <a:rPr lang="de-DE" sz="1400" dirty="0" smtClean="0"/>
              <a:t>Die </a:t>
            </a:r>
            <a:r>
              <a:rPr lang="de-DE" sz="1400" dirty="0"/>
              <a:t>Größe der </a:t>
            </a:r>
            <a:r>
              <a:rPr lang="de-DE" sz="1400" dirty="0" smtClean="0"/>
              <a:t>Raumladungszone </a:t>
            </a:r>
            <a:r>
              <a:rPr lang="de-DE" sz="1400" dirty="0"/>
              <a:t>hängt von der Überspannung </a:t>
            </a:r>
            <a:r>
              <a:rPr lang="de-DE" sz="1400" dirty="0" err="1"/>
              <a:t>Vds</a:t>
            </a:r>
            <a:r>
              <a:rPr lang="de-DE" sz="1400" dirty="0"/>
              <a:t> – </a:t>
            </a:r>
            <a:r>
              <a:rPr lang="de-DE" sz="1400" dirty="0" err="1"/>
              <a:t>Vdssat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31</a:t>
            </a:fld>
            <a:endParaRPr lang="de-DE" altLang="de-DE"/>
          </a:p>
        </p:txBody>
      </p:sp>
      <p:cxnSp>
        <p:nvCxnSpPr>
          <p:cNvPr id="97" name="Gerade Verbindung 96"/>
          <p:cNvCxnSpPr/>
          <p:nvPr/>
        </p:nvCxnSpPr>
        <p:spPr bwMode="auto">
          <a:xfrm>
            <a:off x="381000" y="3810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Ellipse 97"/>
          <p:cNvSpPr/>
          <p:nvPr/>
        </p:nvSpPr>
        <p:spPr bwMode="auto">
          <a:xfrm>
            <a:off x="228600" y="3505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9" name="Gerade Verbindung 98"/>
          <p:cNvCxnSpPr/>
          <p:nvPr/>
        </p:nvCxnSpPr>
        <p:spPr bwMode="auto">
          <a:xfrm>
            <a:off x="381000" y="3276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feld 26"/>
          <p:cNvSpPr txBox="1"/>
          <p:nvPr/>
        </p:nvSpPr>
        <p:spPr>
          <a:xfrm>
            <a:off x="381000" y="3276600"/>
            <a:ext cx="274434" cy="276999"/>
          </a:xfrm>
          <a:prstGeom prst="rect">
            <a:avLst/>
          </a:prstGeom>
          <a:noFill/>
        </p:spPr>
        <p:txBody>
          <a:bodyPr wrap="none" rtlCol="0">
            <a:spAutoFit/>
          </a:bodyPr>
          <a:lstStyle/>
          <a:p>
            <a:r>
              <a:rPr lang="de-DE" dirty="0" smtClean="0"/>
              <a:t>+</a:t>
            </a:r>
            <a:endParaRPr lang="de-DE" dirty="0"/>
          </a:p>
        </p:txBody>
      </p:sp>
      <p:grpSp>
        <p:nvGrpSpPr>
          <p:cNvPr id="11" name="Gruppieren 10"/>
          <p:cNvGrpSpPr/>
          <p:nvPr/>
        </p:nvGrpSpPr>
        <p:grpSpPr>
          <a:xfrm rot="16200000">
            <a:off x="2438400" y="4800600"/>
            <a:ext cx="304800" cy="762000"/>
            <a:chOff x="3962400" y="5257800"/>
            <a:chExt cx="304800" cy="762000"/>
          </a:xfrm>
        </p:grpSpPr>
        <p:cxnSp>
          <p:nvCxnSpPr>
            <p:cNvPr id="31" name="Gerade Verbindung 30"/>
            <p:cNvCxnSpPr/>
            <p:nvPr/>
          </p:nvCxnSpPr>
          <p:spPr bwMode="auto">
            <a:xfrm>
              <a:off x="4114800" y="5791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Ellipse 31"/>
            <p:cNvSpPr/>
            <p:nvPr/>
          </p:nvSpPr>
          <p:spPr bwMode="auto">
            <a:xfrm>
              <a:off x="3962400" y="54864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3" name="Gerade Verbindung 32"/>
            <p:cNvCxnSpPr/>
            <p:nvPr/>
          </p:nvCxnSpPr>
          <p:spPr bwMode="auto">
            <a:xfrm>
              <a:off x="4114800" y="52578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4" name="Textfeld 33"/>
          <p:cNvSpPr txBox="1"/>
          <p:nvPr/>
        </p:nvSpPr>
        <p:spPr>
          <a:xfrm>
            <a:off x="2743200" y="4876800"/>
            <a:ext cx="274434" cy="276999"/>
          </a:xfrm>
          <a:prstGeom prst="rect">
            <a:avLst/>
          </a:prstGeom>
          <a:noFill/>
        </p:spPr>
        <p:txBody>
          <a:bodyPr wrap="none" rtlCol="0">
            <a:spAutoFit/>
          </a:bodyPr>
          <a:lstStyle/>
          <a:p>
            <a:r>
              <a:rPr lang="de-DE" dirty="0" smtClean="0"/>
              <a:t>+</a:t>
            </a:r>
            <a:endParaRPr lang="de-DE" dirty="0"/>
          </a:p>
        </p:txBody>
      </p:sp>
      <p:cxnSp>
        <p:nvCxnSpPr>
          <p:cNvPr id="15" name="Gerade Verbindung 14"/>
          <p:cNvCxnSpPr/>
          <p:nvPr/>
        </p:nvCxnSpPr>
        <p:spPr bwMode="auto">
          <a:xfrm>
            <a:off x="2971800" y="5181600"/>
            <a:ext cx="3810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209800" y="4038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2963041" y="4876800"/>
            <a:ext cx="449162" cy="276999"/>
          </a:xfrm>
          <a:prstGeom prst="rect">
            <a:avLst/>
          </a:prstGeom>
          <a:noFill/>
        </p:spPr>
        <p:txBody>
          <a:bodyPr wrap="none" rtlCol="0">
            <a:spAutoFit/>
          </a:bodyPr>
          <a:lstStyle/>
          <a:p>
            <a:r>
              <a:rPr lang="de-DE" dirty="0" err="1" smtClean="0"/>
              <a:t>Vds</a:t>
            </a:r>
            <a:endParaRPr lang="de-DE" dirty="0"/>
          </a:p>
        </p:txBody>
      </p:sp>
      <p:sp>
        <p:nvSpPr>
          <p:cNvPr id="90" name="Textfeld 89"/>
          <p:cNvSpPr txBox="1"/>
          <p:nvPr/>
        </p:nvSpPr>
        <p:spPr>
          <a:xfrm>
            <a:off x="152400" y="2819400"/>
            <a:ext cx="449162" cy="276999"/>
          </a:xfrm>
          <a:prstGeom prst="rect">
            <a:avLst/>
          </a:prstGeom>
          <a:noFill/>
        </p:spPr>
        <p:txBody>
          <a:bodyPr wrap="none" rtlCol="0">
            <a:spAutoFit/>
          </a:bodyPr>
          <a:lstStyle/>
          <a:p>
            <a:r>
              <a:rPr lang="de-DE" dirty="0" err="1" smtClean="0"/>
              <a:t>Vgs</a:t>
            </a:r>
            <a:endParaRPr lang="de-DE" dirty="0"/>
          </a:p>
        </p:txBody>
      </p:sp>
      <p:sp>
        <p:nvSpPr>
          <p:cNvPr id="48" name="Rechteck 47"/>
          <p:cNvSpPr/>
          <p:nvPr/>
        </p:nvSpPr>
        <p:spPr bwMode="auto">
          <a:xfrm>
            <a:off x="2209800" y="2286000"/>
            <a:ext cx="4572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4" name="Gerade Verbindung 53"/>
          <p:cNvCxnSpPr/>
          <p:nvPr/>
        </p:nvCxnSpPr>
        <p:spPr bwMode="auto">
          <a:xfrm flipV="1">
            <a:off x="381000" y="2286000"/>
            <a:ext cx="182880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flipV="1">
            <a:off x="6781800" y="4343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uppieren 9"/>
          <p:cNvGrpSpPr/>
          <p:nvPr/>
        </p:nvGrpSpPr>
        <p:grpSpPr>
          <a:xfrm>
            <a:off x="2209800" y="3505200"/>
            <a:ext cx="3962400" cy="863600"/>
            <a:chOff x="2209800" y="3505200"/>
            <a:chExt cx="4546600" cy="863600"/>
          </a:xfrm>
        </p:grpSpPr>
        <p:sp>
          <p:nvSpPr>
            <p:cNvPr id="6" name="Freihandform 5"/>
            <p:cNvSpPr/>
            <p:nvPr/>
          </p:nvSpPr>
          <p:spPr bwMode="auto">
            <a:xfrm>
              <a:off x="2209800" y="3517900"/>
              <a:ext cx="4546600" cy="850900"/>
            </a:xfrm>
            <a:custGeom>
              <a:avLst/>
              <a:gdLst>
                <a:gd name="connsiteX0" fmla="*/ 0 w 4546600"/>
                <a:gd name="connsiteY0" fmla="*/ 850900 h 850900"/>
                <a:gd name="connsiteX1" fmla="*/ 2273300 w 4546600"/>
                <a:gd name="connsiteY1" fmla="*/ 584200 h 850900"/>
                <a:gd name="connsiteX2" fmla="*/ 4546600 w 4546600"/>
                <a:gd name="connsiteY2" fmla="*/ 0 h 850900"/>
              </a:gdLst>
              <a:ahLst/>
              <a:cxnLst>
                <a:cxn ang="0">
                  <a:pos x="connsiteX0" y="connsiteY0"/>
                </a:cxn>
                <a:cxn ang="0">
                  <a:pos x="connsiteX1" y="connsiteY1"/>
                </a:cxn>
                <a:cxn ang="0">
                  <a:pos x="connsiteX2" y="connsiteY2"/>
                </a:cxn>
              </a:cxnLst>
              <a:rect l="l" t="t" r="r" b="b"/>
              <a:pathLst>
                <a:path w="4546600" h="850900">
                  <a:moveTo>
                    <a:pt x="0" y="850900"/>
                  </a:moveTo>
                  <a:cubicBezTo>
                    <a:pt x="757766" y="788458"/>
                    <a:pt x="1515533" y="726017"/>
                    <a:pt x="2273300" y="584200"/>
                  </a:cubicBezTo>
                  <a:cubicBezTo>
                    <a:pt x="3031067" y="442383"/>
                    <a:pt x="3788833" y="221191"/>
                    <a:pt x="45466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6" name="Freihandform 45"/>
            <p:cNvSpPr/>
            <p:nvPr/>
          </p:nvSpPr>
          <p:spPr bwMode="auto">
            <a:xfrm>
              <a:off x="2209800" y="3505200"/>
              <a:ext cx="4546600" cy="546100"/>
            </a:xfrm>
            <a:custGeom>
              <a:avLst/>
              <a:gdLst>
                <a:gd name="connsiteX0" fmla="*/ 0 w 4546600"/>
                <a:gd name="connsiteY0" fmla="*/ 850900 h 850900"/>
                <a:gd name="connsiteX1" fmla="*/ 2273300 w 4546600"/>
                <a:gd name="connsiteY1" fmla="*/ 584200 h 850900"/>
                <a:gd name="connsiteX2" fmla="*/ 4546600 w 4546600"/>
                <a:gd name="connsiteY2" fmla="*/ 0 h 850900"/>
              </a:gdLst>
              <a:ahLst/>
              <a:cxnLst>
                <a:cxn ang="0">
                  <a:pos x="connsiteX0" y="connsiteY0"/>
                </a:cxn>
                <a:cxn ang="0">
                  <a:pos x="connsiteX1" y="connsiteY1"/>
                </a:cxn>
                <a:cxn ang="0">
                  <a:pos x="connsiteX2" y="connsiteY2"/>
                </a:cxn>
              </a:cxnLst>
              <a:rect l="l" t="t" r="r" b="b"/>
              <a:pathLst>
                <a:path w="4546600" h="850900">
                  <a:moveTo>
                    <a:pt x="0" y="850900"/>
                  </a:moveTo>
                  <a:cubicBezTo>
                    <a:pt x="757766" y="788458"/>
                    <a:pt x="1515533" y="726017"/>
                    <a:pt x="2273300" y="584200"/>
                  </a:cubicBezTo>
                  <a:cubicBezTo>
                    <a:pt x="3031067" y="442383"/>
                    <a:pt x="3788833" y="221191"/>
                    <a:pt x="45466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21" name="Gerade Verbindung 20"/>
          <p:cNvCxnSpPr/>
          <p:nvPr/>
        </p:nvCxnSpPr>
        <p:spPr bwMode="auto">
          <a:xfrm flipV="1">
            <a:off x="6172200" y="3200400"/>
            <a:ext cx="60960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feld 1"/>
          <p:cNvSpPr txBox="1"/>
          <p:nvPr/>
        </p:nvSpPr>
        <p:spPr>
          <a:xfrm>
            <a:off x="2971800" y="39624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858000" y="4876800"/>
            <a:ext cx="1460656" cy="276999"/>
          </a:xfrm>
          <a:prstGeom prst="rect">
            <a:avLst/>
          </a:prstGeom>
          <a:noFill/>
        </p:spPr>
        <p:txBody>
          <a:bodyPr wrap="none" rtlCol="0">
            <a:spAutoFit/>
          </a:bodyPr>
          <a:lstStyle/>
          <a:p>
            <a:r>
              <a:rPr lang="de-DE" dirty="0" smtClean="0"/>
              <a:t>Raumladungszone</a:t>
            </a:r>
            <a:endParaRPr lang="de-DE" dirty="0"/>
          </a:p>
        </p:txBody>
      </p:sp>
      <p:sp>
        <p:nvSpPr>
          <p:cNvPr id="7" name="Abgerundetes Rechteck 6"/>
          <p:cNvSpPr/>
          <p:nvPr/>
        </p:nvSpPr>
        <p:spPr bwMode="auto">
          <a:xfrm>
            <a:off x="6172200" y="3200400"/>
            <a:ext cx="2362200" cy="1981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2209800" y="4495800"/>
            <a:ext cx="396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 name="Gerade Verbindung 2048"/>
          <p:cNvCxnSpPr>
            <a:stCxn id="7" idx="1"/>
          </p:cNvCxnSpPr>
          <p:nvPr/>
        </p:nvCxnSpPr>
        <p:spPr bwMode="auto">
          <a:xfrm>
            <a:off x="6172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2" name="Textfeld 2051"/>
          <p:cNvSpPr txBox="1"/>
          <p:nvPr/>
        </p:nvSpPr>
        <p:spPr>
          <a:xfrm>
            <a:off x="4572000" y="4267200"/>
            <a:ext cx="438390" cy="276999"/>
          </a:xfrm>
          <a:prstGeom prst="rect">
            <a:avLst/>
          </a:prstGeom>
          <a:noFill/>
        </p:spPr>
        <p:txBody>
          <a:bodyPr wrap="none" rtlCol="0">
            <a:spAutoFit/>
          </a:bodyPr>
          <a:lstStyle/>
          <a:p>
            <a:r>
              <a:rPr lang="de-DE" dirty="0" err="1" smtClean="0"/>
              <a:t>Leff</a:t>
            </a:r>
            <a:endParaRPr lang="de-DE" dirty="0"/>
          </a:p>
        </p:txBody>
      </p:sp>
      <p:sp>
        <p:nvSpPr>
          <p:cNvPr id="71" name="Textfeld 70"/>
          <p:cNvSpPr txBox="1"/>
          <p:nvPr/>
        </p:nvSpPr>
        <p:spPr>
          <a:xfrm>
            <a:off x="5257800" y="3962400"/>
            <a:ext cx="654345" cy="276999"/>
          </a:xfrm>
          <a:prstGeom prst="rect">
            <a:avLst/>
          </a:prstGeom>
          <a:noFill/>
        </p:spPr>
        <p:txBody>
          <a:bodyPr wrap="none" rtlCol="0">
            <a:spAutoFit/>
          </a:bodyPr>
          <a:lstStyle/>
          <a:p>
            <a:r>
              <a:rPr lang="de-DE" dirty="0" err="1" smtClean="0"/>
              <a:t>Vdssat</a:t>
            </a:r>
            <a:endParaRPr lang="de-DE" dirty="0"/>
          </a:p>
        </p:txBody>
      </p:sp>
      <p:cxnSp>
        <p:nvCxnSpPr>
          <p:cNvPr id="2056" name="Gerade Verbindung 2055"/>
          <p:cNvCxnSpPr/>
          <p:nvPr/>
        </p:nvCxnSpPr>
        <p:spPr bwMode="auto">
          <a:xfrm>
            <a:off x="5562600" y="3505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mit Pfeil 36"/>
          <p:cNvCxnSpPr/>
          <p:nvPr/>
        </p:nvCxnSpPr>
        <p:spPr bwMode="auto">
          <a:xfrm flipV="1">
            <a:off x="5715000" y="3505200"/>
            <a:ext cx="0" cy="838200"/>
          </a:xfrm>
          <a:prstGeom prst="straightConnector1">
            <a:avLst/>
          </a:prstGeom>
          <a:noFill/>
          <a:ln w="381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3048000" y="4343400"/>
            <a:ext cx="3429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Gerade Verbindung mit Pfeil 4"/>
          <p:cNvCxnSpPr/>
          <p:nvPr/>
        </p:nvCxnSpPr>
        <p:spPr bwMode="auto">
          <a:xfrm rot="10800000" flipH="1">
            <a:off x="6172200" y="36576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feld 39"/>
          <p:cNvSpPr txBox="1"/>
          <p:nvPr/>
        </p:nvSpPr>
        <p:spPr>
          <a:xfrm>
            <a:off x="6047225" y="3352800"/>
            <a:ext cx="1056700" cy="276999"/>
          </a:xfrm>
          <a:prstGeom prst="rect">
            <a:avLst/>
          </a:prstGeom>
          <a:noFill/>
        </p:spPr>
        <p:txBody>
          <a:bodyPr wrap="none" rtlCol="0">
            <a:spAutoFit/>
          </a:bodyPr>
          <a:lstStyle/>
          <a:p>
            <a:r>
              <a:rPr lang="de-DE" dirty="0" err="1" smtClean="0"/>
              <a:t>Vds</a:t>
            </a:r>
            <a:r>
              <a:rPr lang="de-DE" dirty="0" smtClean="0"/>
              <a:t> - </a:t>
            </a:r>
            <a:r>
              <a:rPr lang="de-DE" dirty="0" err="1" smtClean="0"/>
              <a:t>Vdssat</a:t>
            </a:r>
            <a:endParaRPr lang="de-DE" dirty="0"/>
          </a:p>
        </p:txBody>
      </p:sp>
      <p:sp>
        <p:nvSpPr>
          <p:cNvPr id="3" name="Textfeld 2"/>
          <p:cNvSpPr txBox="1"/>
          <p:nvPr/>
        </p:nvSpPr>
        <p:spPr>
          <a:xfrm>
            <a:off x="3795720" y="1981200"/>
            <a:ext cx="518092" cy="276999"/>
          </a:xfrm>
          <a:prstGeom prst="rect">
            <a:avLst/>
          </a:prstGeom>
          <a:noFill/>
        </p:spPr>
        <p:txBody>
          <a:bodyPr wrap="none" rtlCol="0">
            <a:spAutoFit/>
          </a:bodyPr>
          <a:lstStyle/>
          <a:p>
            <a:r>
              <a:rPr lang="de-DE" dirty="0" smtClean="0"/>
              <a:t>Gate</a:t>
            </a:r>
            <a:endParaRPr lang="de-DE" dirty="0"/>
          </a:p>
        </p:txBody>
      </p:sp>
      <p:sp>
        <p:nvSpPr>
          <p:cNvPr id="41" name="Textfeld 40"/>
          <p:cNvSpPr txBox="1"/>
          <p:nvPr/>
        </p:nvSpPr>
        <p:spPr>
          <a:xfrm>
            <a:off x="533460" y="3733800"/>
            <a:ext cx="670376" cy="276999"/>
          </a:xfrm>
          <a:prstGeom prst="rect">
            <a:avLst/>
          </a:prstGeom>
          <a:noFill/>
        </p:spPr>
        <p:txBody>
          <a:bodyPr wrap="none" rtlCol="0">
            <a:spAutoFit/>
          </a:bodyPr>
          <a:lstStyle/>
          <a:p>
            <a:r>
              <a:rPr lang="de-DE" dirty="0" smtClean="0"/>
              <a:t>Source</a:t>
            </a:r>
            <a:endParaRPr lang="de-DE" dirty="0"/>
          </a:p>
        </p:txBody>
      </p:sp>
      <p:sp>
        <p:nvSpPr>
          <p:cNvPr id="42" name="Textfeld 41"/>
          <p:cNvSpPr txBox="1"/>
          <p:nvPr/>
        </p:nvSpPr>
        <p:spPr>
          <a:xfrm>
            <a:off x="7070513" y="2895600"/>
            <a:ext cx="550152" cy="276999"/>
          </a:xfrm>
          <a:prstGeom prst="rect">
            <a:avLst/>
          </a:prstGeom>
          <a:noFill/>
        </p:spPr>
        <p:txBody>
          <a:bodyPr wrap="none" rtlCol="0">
            <a:spAutoFit/>
          </a:bodyPr>
          <a:lstStyle/>
          <a:p>
            <a:r>
              <a:rPr lang="de-DE" dirty="0" smtClean="0"/>
              <a:t>Drain</a:t>
            </a:r>
            <a:endParaRPr lang="de-DE" dirty="0"/>
          </a:p>
        </p:txBody>
      </p:sp>
    </p:spTree>
    <p:extLst>
      <p:ext uri="{BB962C8B-B14F-4D97-AF65-F5344CB8AC3E}">
        <p14:creationId xmlns:p14="http://schemas.microsoft.com/office/powerpoint/2010/main" val="35045474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32</a:t>
            </a:fld>
            <a:endParaRPr lang="de-DE" altLang="de-DE"/>
          </a:p>
        </p:txBody>
      </p:sp>
      <p:graphicFrame>
        <p:nvGraphicFramePr>
          <p:cNvPr id="3" name="Objekt 2"/>
          <p:cNvGraphicFramePr>
            <a:graphicFrameLocks noChangeAspect="1"/>
          </p:cNvGraphicFramePr>
          <p:nvPr>
            <p:extLst>
              <p:ext uri="{D42A27DB-BD31-4B8C-83A1-F6EECF244321}">
                <p14:modId xmlns:p14="http://schemas.microsoft.com/office/powerpoint/2010/main" val="4247643537"/>
              </p:ext>
            </p:extLst>
          </p:nvPr>
        </p:nvGraphicFramePr>
        <p:xfrm>
          <a:off x="2255837" y="1752600"/>
          <a:ext cx="3003550" cy="685800"/>
        </p:xfrm>
        <a:graphic>
          <a:graphicData uri="http://schemas.openxmlformats.org/presentationml/2006/ole">
            <mc:AlternateContent xmlns:mc="http://schemas.openxmlformats.org/markup-compatibility/2006">
              <mc:Choice xmlns:v="urn:schemas-microsoft-com:vml" Requires="v">
                <p:oleObj spid="_x0000_s242847" name="Formel" r:id="rId4" imgW="1752600" imgH="393700" progId="Equation.3">
                  <p:embed/>
                </p:oleObj>
              </mc:Choice>
              <mc:Fallback>
                <p:oleObj name="Formel" r:id="rId4" imgW="1752600" imgH="393700" progId="Equation.3">
                  <p:embed/>
                  <p:pic>
                    <p:nvPicPr>
                      <p:cNvPr id="0" name="Objek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5837" y="1752600"/>
                        <a:ext cx="3003550" cy="685800"/>
                      </a:xfrm>
                      <a:prstGeom prst="rect">
                        <a:avLst/>
                      </a:prstGeom>
                      <a:solidFill>
                        <a:schemeClr val="accent1"/>
                      </a:solidFill>
                      <a:ln>
                        <a:noFill/>
                      </a:ln>
                    </p:spPr>
                  </p:pic>
                </p:oleObj>
              </mc:Fallback>
            </mc:AlternateContent>
          </a:graphicData>
        </a:graphic>
      </p:graphicFrame>
      <p:graphicFrame>
        <p:nvGraphicFramePr>
          <p:cNvPr id="41" name="Objekt 40"/>
          <p:cNvGraphicFramePr>
            <a:graphicFrameLocks noChangeAspect="1"/>
          </p:cNvGraphicFramePr>
          <p:nvPr>
            <p:extLst>
              <p:ext uri="{D42A27DB-BD31-4B8C-83A1-F6EECF244321}">
                <p14:modId xmlns:p14="http://schemas.microsoft.com/office/powerpoint/2010/main" val="1235123030"/>
              </p:ext>
            </p:extLst>
          </p:nvPr>
        </p:nvGraphicFramePr>
        <p:xfrm>
          <a:off x="2255837" y="2514600"/>
          <a:ext cx="4678363" cy="685800"/>
        </p:xfrm>
        <a:graphic>
          <a:graphicData uri="http://schemas.openxmlformats.org/presentationml/2006/ole">
            <mc:AlternateContent xmlns:mc="http://schemas.openxmlformats.org/markup-compatibility/2006">
              <mc:Choice xmlns:v="urn:schemas-microsoft-com:vml" Requires="v">
                <p:oleObj spid="_x0000_s242848" name="Formel" r:id="rId6" imgW="2730240" imgH="393480" progId="Equation.3">
                  <p:embed/>
                </p:oleObj>
              </mc:Choice>
              <mc:Fallback>
                <p:oleObj name="Formel" r:id="rId6" imgW="2730240" imgH="393480" progId="Equation.3">
                  <p:embed/>
                  <p:pic>
                    <p:nvPicPr>
                      <p:cNvPr id="0" name=""/>
                      <p:cNvPicPr>
                        <a:picLocks noChangeAspect="1" noChangeArrowheads="1"/>
                      </p:cNvPicPr>
                      <p:nvPr/>
                    </p:nvPicPr>
                    <p:blipFill>
                      <a:blip r:embed="rId7"/>
                      <a:srcRect/>
                      <a:stretch>
                        <a:fillRect/>
                      </a:stretch>
                    </p:blipFill>
                    <p:spPr bwMode="auto">
                      <a:xfrm>
                        <a:off x="2255837" y="2514600"/>
                        <a:ext cx="4678363" cy="685800"/>
                      </a:xfrm>
                      <a:prstGeom prst="rect">
                        <a:avLst/>
                      </a:prstGeom>
                      <a:solidFill>
                        <a:schemeClr val="accent1"/>
                      </a:solidFill>
                      <a:ln>
                        <a:noFill/>
                      </a:ln>
                    </p:spPr>
                  </p:pic>
                </p:oleObj>
              </mc:Fallback>
            </mc:AlternateContent>
          </a:graphicData>
        </a:graphic>
      </p:graphicFrame>
      <p:graphicFrame>
        <p:nvGraphicFramePr>
          <p:cNvPr id="42" name="Objekt 41"/>
          <p:cNvGraphicFramePr>
            <a:graphicFrameLocks noChangeAspect="1"/>
          </p:cNvGraphicFramePr>
          <p:nvPr>
            <p:extLst>
              <p:ext uri="{D42A27DB-BD31-4B8C-83A1-F6EECF244321}">
                <p14:modId xmlns:p14="http://schemas.microsoft.com/office/powerpoint/2010/main" val="660028434"/>
              </p:ext>
            </p:extLst>
          </p:nvPr>
        </p:nvGraphicFramePr>
        <p:xfrm>
          <a:off x="2255837" y="3276600"/>
          <a:ext cx="3133725" cy="685800"/>
        </p:xfrm>
        <a:graphic>
          <a:graphicData uri="http://schemas.openxmlformats.org/presentationml/2006/ole">
            <mc:AlternateContent xmlns:mc="http://schemas.openxmlformats.org/markup-compatibility/2006">
              <mc:Choice xmlns:v="urn:schemas-microsoft-com:vml" Requires="v">
                <p:oleObj spid="_x0000_s242849" name="Formel" r:id="rId8" imgW="1828800" imgH="393480" progId="Equation.3">
                  <p:embed/>
                </p:oleObj>
              </mc:Choice>
              <mc:Fallback>
                <p:oleObj name="Formel" r:id="rId8" imgW="1828800" imgH="393480" progId="Equation.3">
                  <p:embed/>
                  <p:pic>
                    <p:nvPicPr>
                      <p:cNvPr id="0" name=""/>
                      <p:cNvPicPr>
                        <a:picLocks noChangeAspect="1" noChangeArrowheads="1"/>
                      </p:cNvPicPr>
                      <p:nvPr/>
                    </p:nvPicPr>
                    <p:blipFill>
                      <a:blip r:embed="rId9"/>
                      <a:srcRect/>
                      <a:stretch>
                        <a:fillRect/>
                      </a:stretch>
                    </p:blipFill>
                    <p:spPr bwMode="auto">
                      <a:xfrm>
                        <a:off x="2255837" y="3276600"/>
                        <a:ext cx="3133725" cy="685800"/>
                      </a:xfrm>
                      <a:prstGeom prst="rect">
                        <a:avLst/>
                      </a:prstGeom>
                      <a:solidFill>
                        <a:schemeClr val="accent1"/>
                      </a:solidFill>
                      <a:ln>
                        <a:noFill/>
                      </a:ln>
                    </p:spPr>
                  </p:pic>
                </p:oleObj>
              </mc:Fallback>
            </mc:AlternateContent>
          </a:graphicData>
        </a:graphic>
      </p:graphicFrame>
      <p:graphicFrame>
        <p:nvGraphicFramePr>
          <p:cNvPr id="43" name="Objekt 42"/>
          <p:cNvGraphicFramePr>
            <a:graphicFrameLocks noChangeAspect="1"/>
          </p:cNvGraphicFramePr>
          <p:nvPr>
            <p:extLst>
              <p:ext uri="{D42A27DB-BD31-4B8C-83A1-F6EECF244321}">
                <p14:modId xmlns:p14="http://schemas.microsoft.com/office/powerpoint/2010/main" val="2229251423"/>
              </p:ext>
            </p:extLst>
          </p:nvPr>
        </p:nvGraphicFramePr>
        <p:xfrm>
          <a:off x="2255837" y="4343400"/>
          <a:ext cx="2371725" cy="398463"/>
        </p:xfrm>
        <a:graphic>
          <a:graphicData uri="http://schemas.openxmlformats.org/presentationml/2006/ole">
            <mc:AlternateContent xmlns:mc="http://schemas.openxmlformats.org/markup-compatibility/2006">
              <mc:Choice xmlns:v="urn:schemas-microsoft-com:vml" Requires="v">
                <p:oleObj spid="_x0000_s242850" name="Formel" r:id="rId10" imgW="1384200" imgH="228600" progId="Equation.3">
                  <p:embed/>
                </p:oleObj>
              </mc:Choice>
              <mc:Fallback>
                <p:oleObj name="Formel" r:id="rId10" imgW="1384200" imgH="228600" progId="Equation.3">
                  <p:embed/>
                  <p:pic>
                    <p:nvPicPr>
                      <p:cNvPr id="0" name=""/>
                      <p:cNvPicPr>
                        <a:picLocks noChangeAspect="1" noChangeArrowheads="1"/>
                      </p:cNvPicPr>
                      <p:nvPr/>
                    </p:nvPicPr>
                    <p:blipFill>
                      <a:blip r:embed="rId11"/>
                      <a:srcRect/>
                      <a:stretch>
                        <a:fillRect/>
                      </a:stretch>
                    </p:blipFill>
                    <p:spPr bwMode="auto">
                      <a:xfrm>
                        <a:off x="2255837" y="4343400"/>
                        <a:ext cx="2371725" cy="398463"/>
                      </a:xfrm>
                      <a:prstGeom prst="rect">
                        <a:avLst/>
                      </a:prstGeom>
                      <a:solidFill>
                        <a:schemeClr val="accent1"/>
                      </a:solidFill>
                      <a:ln>
                        <a:noFill/>
                      </a:ln>
                    </p:spPr>
                  </p:pic>
                </p:oleObj>
              </mc:Fallback>
            </mc:AlternateContent>
          </a:graphicData>
        </a:graphic>
      </p:graphicFrame>
      <p:graphicFrame>
        <p:nvGraphicFramePr>
          <p:cNvPr id="44" name="Objekt 43"/>
          <p:cNvGraphicFramePr>
            <a:graphicFrameLocks noChangeAspect="1"/>
          </p:cNvGraphicFramePr>
          <p:nvPr>
            <p:extLst>
              <p:ext uri="{D42A27DB-BD31-4B8C-83A1-F6EECF244321}">
                <p14:modId xmlns:p14="http://schemas.microsoft.com/office/powerpoint/2010/main" val="896913320"/>
              </p:ext>
            </p:extLst>
          </p:nvPr>
        </p:nvGraphicFramePr>
        <p:xfrm>
          <a:off x="2255837" y="5181600"/>
          <a:ext cx="3459163" cy="398463"/>
        </p:xfrm>
        <a:graphic>
          <a:graphicData uri="http://schemas.openxmlformats.org/presentationml/2006/ole">
            <mc:AlternateContent xmlns:mc="http://schemas.openxmlformats.org/markup-compatibility/2006">
              <mc:Choice xmlns:v="urn:schemas-microsoft-com:vml" Requires="v">
                <p:oleObj spid="_x0000_s242851" name="Formel" r:id="rId12" imgW="2019240" imgH="228600" progId="Equation.3">
                  <p:embed/>
                </p:oleObj>
              </mc:Choice>
              <mc:Fallback>
                <p:oleObj name="Formel" r:id="rId12" imgW="2019240" imgH="228600" progId="Equation.3">
                  <p:embed/>
                  <p:pic>
                    <p:nvPicPr>
                      <p:cNvPr id="0" name=""/>
                      <p:cNvPicPr>
                        <a:picLocks noChangeAspect="1" noChangeArrowheads="1"/>
                      </p:cNvPicPr>
                      <p:nvPr/>
                    </p:nvPicPr>
                    <p:blipFill>
                      <a:blip r:embed="rId13"/>
                      <a:srcRect/>
                      <a:stretch>
                        <a:fillRect/>
                      </a:stretch>
                    </p:blipFill>
                    <p:spPr bwMode="auto">
                      <a:xfrm>
                        <a:off x="2255837" y="5181600"/>
                        <a:ext cx="3459163" cy="398463"/>
                      </a:xfrm>
                      <a:prstGeom prst="rect">
                        <a:avLst/>
                      </a:prstGeom>
                      <a:solidFill>
                        <a:schemeClr val="accent1"/>
                      </a:solidFill>
                      <a:ln>
                        <a:noFill/>
                      </a:ln>
                    </p:spPr>
                  </p:pic>
                </p:oleObj>
              </mc:Fallback>
            </mc:AlternateContent>
          </a:graphicData>
        </a:graphic>
      </p:graphicFrame>
      <p:sp>
        <p:nvSpPr>
          <p:cNvPr id="8" name="Textfeld 7"/>
          <p:cNvSpPr txBox="1"/>
          <p:nvPr/>
        </p:nvSpPr>
        <p:spPr>
          <a:xfrm>
            <a:off x="1371600" y="4343400"/>
            <a:ext cx="840295" cy="276999"/>
          </a:xfrm>
          <a:prstGeom prst="rect">
            <a:avLst/>
          </a:prstGeom>
          <a:noFill/>
        </p:spPr>
        <p:txBody>
          <a:bodyPr wrap="none" rtlCol="0">
            <a:spAutoFit/>
          </a:bodyPr>
          <a:lstStyle/>
          <a:p>
            <a:r>
              <a:rPr lang="de-DE" dirty="0" smtClean="0"/>
              <a:t>Annahme</a:t>
            </a:r>
            <a:endParaRPr lang="de-DE" dirty="0"/>
          </a:p>
        </p:txBody>
      </p:sp>
      <p:sp>
        <p:nvSpPr>
          <p:cNvPr id="45" name="Textfeld 44"/>
          <p:cNvSpPr txBox="1"/>
          <p:nvPr/>
        </p:nvSpPr>
        <p:spPr>
          <a:xfrm>
            <a:off x="728279" y="3657600"/>
            <a:ext cx="1468671" cy="276999"/>
          </a:xfrm>
          <a:prstGeom prst="rect">
            <a:avLst/>
          </a:prstGeom>
          <a:noFill/>
        </p:spPr>
        <p:txBody>
          <a:bodyPr wrap="none" rtlCol="0">
            <a:spAutoFit/>
          </a:bodyPr>
          <a:lstStyle/>
          <a:p>
            <a:r>
              <a:rPr lang="de-DE" dirty="0" smtClean="0"/>
              <a:t>Reihenentwicklung</a:t>
            </a:r>
            <a:endParaRPr lang="de-DE" dirty="0"/>
          </a:p>
        </p:txBody>
      </p:sp>
      <p:cxnSp>
        <p:nvCxnSpPr>
          <p:cNvPr id="13" name="Gerade Verbindung mit Pfeil 12"/>
          <p:cNvCxnSpPr/>
          <p:nvPr/>
        </p:nvCxnSpPr>
        <p:spPr bwMode="auto">
          <a:xfrm>
            <a:off x="3429000" y="48006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413768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33</a:t>
            </a:fld>
            <a:endParaRPr lang="de-DE" altLang="de-DE"/>
          </a:p>
        </p:txBody>
      </p:sp>
      <p:cxnSp>
        <p:nvCxnSpPr>
          <p:cNvPr id="70" name="Gerade Verbindung mit Pfeil 69"/>
          <p:cNvCxnSpPr/>
          <p:nvPr/>
        </p:nvCxnSpPr>
        <p:spPr bwMode="auto">
          <a:xfrm>
            <a:off x="3886200" y="31242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886200" y="1143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3886200" y="2667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V="1">
            <a:off x="5029200" y="2286000"/>
            <a:ext cx="20574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Freihandform 75"/>
          <p:cNvSpPr/>
          <p:nvPr/>
        </p:nvSpPr>
        <p:spPr bwMode="auto">
          <a:xfrm>
            <a:off x="4343400" y="2362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Textfeld 77"/>
          <p:cNvSpPr txBox="1"/>
          <p:nvPr/>
        </p:nvSpPr>
        <p:spPr>
          <a:xfrm>
            <a:off x="6971928" y="3124200"/>
            <a:ext cx="449162" cy="276999"/>
          </a:xfrm>
          <a:prstGeom prst="rect">
            <a:avLst/>
          </a:prstGeom>
          <a:noFill/>
        </p:spPr>
        <p:txBody>
          <a:bodyPr wrap="none" rtlCol="0">
            <a:spAutoFit/>
          </a:bodyPr>
          <a:lstStyle/>
          <a:p>
            <a:r>
              <a:rPr lang="de-DE" dirty="0" err="1" smtClean="0"/>
              <a:t>Vds</a:t>
            </a:r>
            <a:endParaRPr lang="de-DE" dirty="0"/>
          </a:p>
        </p:txBody>
      </p:sp>
      <p:sp>
        <p:nvSpPr>
          <p:cNvPr id="79" name="Textfeld 78"/>
          <p:cNvSpPr txBox="1"/>
          <p:nvPr/>
        </p:nvSpPr>
        <p:spPr>
          <a:xfrm>
            <a:off x="3657600" y="1295400"/>
            <a:ext cx="227948" cy="276999"/>
          </a:xfrm>
          <a:prstGeom prst="rect">
            <a:avLst/>
          </a:prstGeom>
          <a:noFill/>
        </p:spPr>
        <p:txBody>
          <a:bodyPr wrap="none" rtlCol="0">
            <a:spAutoFit/>
          </a:bodyPr>
          <a:lstStyle/>
          <a:p>
            <a:r>
              <a:rPr lang="de-DE" dirty="0" smtClean="0"/>
              <a:t>I</a:t>
            </a:r>
            <a:endParaRPr lang="de-DE" dirty="0"/>
          </a:p>
        </p:txBody>
      </p:sp>
      <p:cxnSp>
        <p:nvCxnSpPr>
          <p:cNvPr id="5" name="Gerade Verbindung 4"/>
          <p:cNvCxnSpPr>
            <a:stCxn id="76" idx="2"/>
          </p:cNvCxnSpPr>
          <p:nvPr/>
        </p:nvCxnSpPr>
        <p:spPr bwMode="auto">
          <a:xfrm>
            <a:off x="5029200" y="2362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Textfeld 62"/>
          <p:cNvSpPr txBox="1"/>
          <p:nvPr/>
        </p:nvSpPr>
        <p:spPr>
          <a:xfrm>
            <a:off x="4926608" y="2819400"/>
            <a:ext cx="654346" cy="276999"/>
          </a:xfrm>
          <a:prstGeom prst="rect">
            <a:avLst/>
          </a:prstGeom>
          <a:noFill/>
        </p:spPr>
        <p:txBody>
          <a:bodyPr wrap="none" rtlCol="0">
            <a:spAutoFit/>
          </a:bodyPr>
          <a:lstStyle/>
          <a:p>
            <a:r>
              <a:rPr lang="de-DE" dirty="0" err="1" smtClean="0"/>
              <a:t>Vdssat</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4194572906"/>
              </p:ext>
            </p:extLst>
          </p:nvPr>
        </p:nvGraphicFramePr>
        <p:xfrm>
          <a:off x="3048000" y="3581400"/>
          <a:ext cx="3459163" cy="398463"/>
        </p:xfrm>
        <a:graphic>
          <a:graphicData uri="http://schemas.openxmlformats.org/presentationml/2006/ole">
            <mc:AlternateContent xmlns:mc="http://schemas.openxmlformats.org/markup-compatibility/2006">
              <mc:Choice xmlns:v="urn:schemas-microsoft-com:vml" Requires="v">
                <p:oleObj spid="_x0000_s243818" name="Formel" r:id="rId4" imgW="2019240" imgH="228600" progId="Equation.3">
                  <p:embed/>
                </p:oleObj>
              </mc:Choice>
              <mc:Fallback>
                <p:oleObj name="Formel" r:id="rId4" imgW="2019240" imgH="228600" progId="Equation.3">
                  <p:embed/>
                  <p:pic>
                    <p:nvPicPr>
                      <p:cNvPr id="0" name="Objek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3581400"/>
                        <a:ext cx="3459163" cy="3984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1" name="Gerade Verbindung mit Pfeil 10"/>
          <p:cNvCxnSpPr/>
          <p:nvPr/>
        </p:nvCxnSpPr>
        <p:spPr bwMode="auto">
          <a:xfrm flipV="1">
            <a:off x="5486400" y="2362200"/>
            <a:ext cx="381000" cy="1143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2" name="Objekt 71"/>
          <p:cNvGraphicFramePr>
            <a:graphicFrameLocks noChangeAspect="1"/>
          </p:cNvGraphicFramePr>
          <p:nvPr>
            <p:extLst>
              <p:ext uri="{D42A27DB-BD31-4B8C-83A1-F6EECF244321}">
                <p14:modId xmlns:p14="http://schemas.microsoft.com/office/powerpoint/2010/main" val="641103236"/>
              </p:ext>
            </p:extLst>
          </p:nvPr>
        </p:nvGraphicFramePr>
        <p:xfrm>
          <a:off x="4572000" y="762000"/>
          <a:ext cx="2001837" cy="752475"/>
        </p:xfrm>
        <a:graphic>
          <a:graphicData uri="http://schemas.openxmlformats.org/presentationml/2006/ole">
            <mc:AlternateContent xmlns:mc="http://schemas.openxmlformats.org/markup-compatibility/2006">
              <mc:Choice xmlns:v="urn:schemas-microsoft-com:vml" Requires="v">
                <p:oleObj spid="_x0000_s243819" name="Formel" r:id="rId6" imgW="1168200" imgH="431640" progId="Equation.3">
                  <p:embed/>
                </p:oleObj>
              </mc:Choice>
              <mc:Fallback>
                <p:oleObj name="Formel" r:id="rId6" imgW="1168200" imgH="431640" progId="Equation.3">
                  <p:embed/>
                  <p:pic>
                    <p:nvPicPr>
                      <p:cNvPr id="0" name=""/>
                      <p:cNvPicPr>
                        <a:picLocks noChangeAspect="1" noChangeArrowheads="1"/>
                      </p:cNvPicPr>
                      <p:nvPr/>
                    </p:nvPicPr>
                    <p:blipFill>
                      <a:blip r:embed="rId7"/>
                      <a:srcRect/>
                      <a:stretch>
                        <a:fillRect/>
                      </a:stretch>
                    </p:blipFill>
                    <p:spPr bwMode="auto">
                      <a:xfrm>
                        <a:off x="4572000" y="762000"/>
                        <a:ext cx="2001837" cy="7524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3" name="Gerade Verbindung mit Pfeil 12"/>
          <p:cNvCxnSpPr/>
          <p:nvPr/>
        </p:nvCxnSpPr>
        <p:spPr bwMode="auto">
          <a:xfrm>
            <a:off x="5181600" y="1676400"/>
            <a:ext cx="2286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4" name="Objekt 73"/>
          <p:cNvGraphicFramePr>
            <a:graphicFrameLocks noChangeAspect="1"/>
          </p:cNvGraphicFramePr>
          <p:nvPr>
            <p:extLst>
              <p:ext uri="{D42A27DB-BD31-4B8C-83A1-F6EECF244321}">
                <p14:modId xmlns:p14="http://schemas.microsoft.com/office/powerpoint/2010/main" val="1456319640"/>
              </p:ext>
            </p:extLst>
          </p:nvPr>
        </p:nvGraphicFramePr>
        <p:xfrm>
          <a:off x="6781800" y="762000"/>
          <a:ext cx="2001837" cy="752475"/>
        </p:xfrm>
        <a:graphic>
          <a:graphicData uri="http://schemas.openxmlformats.org/presentationml/2006/ole">
            <mc:AlternateContent xmlns:mc="http://schemas.openxmlformats.org/markup-compatibility/2006">
              <mc:Choice xmlns:v="urn:schemas-microsoft-com:vml" Requires="v">
                <p:oleObj spid="_x0000_s243820" name="Formel" r:id="rId8" imgW="1168200" imgH="431640" progId="Equation.3">
                  <p:embed/>
                </p:oleObj>
              </mc:Choice>
              <mc:Fallback>
                <p:oleObj name="Formel" r:id="rId8" imgW="1168200" imgH="431640" progId="Equation.3">
                  <p:embed/>
                  <p:pic>
                    <p:nvPicPr>
                      <p:cNvPr id="0" name=""/>
                      <p:cNvPicPr>
                        <a:picLocks noChangeAspect="1" noChangeArrowheads="1"/>
                      </p:cNvPicPr>
                      <p:nvPr/>
                    </p:nvPicPr>
                    <p:blipFill>
                      <a:blip r:embed="rId9"/>
                      <a:srcRect/>
                      <a:stretch>
                        <a:fillRect/>
                      </a:stretch>
                    </p:blipFill>
                    <p:spPr bwMode="auto">
                      <a:xfrm>
                        <a:off x="6781800" y="762000"/>
                        <a:ext cx="2001837" cy="7524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688999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34</a:t>
            </a:fld>
            <a:endParaRPr lang="de-DE" altLang="de-DE"/>
          </a:p>
        </p:txBody>
      </p:sp>
      <p:sp>
        <p:nvSpPr>
          <p:cNvPr id="19" name="Rechteck 18"/>
          <p:cNvSpPr/>
          <p:nvPr/>
        </p:nvSpPr>
        <p:spPr bwMode="auto">
          <a:xfrm>
            <a:off x="2133600" y="4267200"/>
            <a:ext cx="1676400" cy="1143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Rechteck 19"/>
          <p:cNvSpPr/>
          <p:nvPr/>
        </p:nvSpPr>
        <p:spPr bwMode="auto">
          <a:xfrm>
            <a:off x="1600200" y="4495800"/>
            <a:ext cx="2819400" cy="685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Rechteck 20"/>
          <p:cNvSpPr/>
          <p:nvPr/>
        </p:nvSpPr>
        <p:spPr bwMode="auto">
          <a:xfrm>
            <a:off x="17526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 name="Rechteck 21"/>
          <p:cNvSpPr/>
          <p:nvPr/>
        </p:nvSpPr>
        <p:spPr bwMode="auto">
          <a:xfrm>
            <a:off x="39624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3" name="Rechteck 22"/>
          <p:cNvSpPr/>
          <p:nvPr/>
        </p:nvSpPr>
        <p:spPr bwMode="auto">
          <a:xfrm>
            <a:off x="57912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 name="Rechteck 23"/>
          <p:cNvSpPr/>
          <p:nvPr/>
        </p:nvSpPr>
        <p:spPr bwMode="auto">
          <a:xfrm>
            <a:off x="5257800" y="2362200"/>
            <a:ext cx="12954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5410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6172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Rechteck 26"/>
          <p:cNvSpPr/>
          <p:nvPr/>
        </p:nvSpPr>
        <p:spPr bwMode="auto">
          <a:xfrm>
            <a:off x="5410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172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9" name="Rechteck 28"/>
          <p:cNvSpPr/>
          <p:nvPr/>
        </p:nvSpPr>
        <p:spPr bwMode="auto">
          <a:xfrm>
            <a:off x="5410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6172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6172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6172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5410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6172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5410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6172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5410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6172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355619" y="3276600"/>
            <a:ext cx="2369110" cy="646331"/>
          </a:xfrm>
          <a:prstGeom prst="rect">
            <a:avLst/>
          </a:prstGeom>
          <a:noFill/>
        </p:spPr>
        <p:txBody>
          <a:bodyPr wrap="none" rtlCol="0">
            <a:spAutoFit/>
          </a:bodyPr>
          <a:lstStyle/>
          <a:p>
            <a:pPr algn="l"/>
            <a:r>
              <a:rPr lang="de-DE" dirty="0" smtClean="0"/>
              <a:t>L groß</a:t>
            </a:r>
          </a:p>
          <a:p>
            <a:pPr algn="l"/>
            <a:r>
              <a:rPr lang="de-DE" dirty="0" smtClean="0"/>
              <a:t>Gute Stromquelle (</a:t>
            </a:r>
            <a:r>
              <a:rPr lang="de-DE" dirty="0" err="1" smtClean="0"/>
              <a:t>rds</a:t>
            </a:r>
            <a:r>
              <a:rPr lang="de-DE" dirty="0" smtClean="0"/>
              <a:t> groß)</a:t>
            </a:r>
          </a:p>
          <a:p>
            <a:pPr algn="l"/>
            <a:r>
              <a:rPr lang="de-DE" dirty="0" smtClean="0"/>
              <a:t>Schlechter Verstärker (</a:t>
            </a:r>
            <a:r>
              <a:rPr lang="de-DE" dirty="0" err="1" smtClean="0"/>
              <a:t>gm</a:t>
            </a:r>
            <a:r>
              <a:rPr lang="de-DE" dirty="0" smtClean="0"/>
              <a:t> klein)</a:t>
            </a:r>
            <a:endParaRPr lang="de-DE" dirty="0"/>
          </a:p>
        </p:txBody>
      </p:sp>
      <p:sp>
        <p:nvSpPr>
          <p:cNvPr id="42" name="Textfeld 41"/>
          <p:cNvSpPr txBox="1"/>
          <p:nvPr/>
        </p:nvSpPr>
        <p:spPr>
          <a:xfrm>
            <a:off x="5257800" y="1219200"/>
            <a:ext cx="2436886" cy="646331"/>
          </a:xfrm>
          <a:prstGeom prst="rect">
            <a:avLst/>
          </a:prstGeom>
          <a:noFill/>
        </p:spPr>
        <p:txBody>
          <a:bodyPr wrap="none" rtlCol="0">
            <a:spAutoFit/>
          </a:bodyPr>
          <a:lstStyle/>
          <a:p>
            <a:pPr algn="l"/>
            <a:r>
              <a:rPr lang="de-DE" dirty="0" smtClean="0"/>
              <a:t>L klein</a:t>
            </a:r>
          </a:p>
          <a:p>
            <a:pPr algn="l"/>
            <a:r>
              <a:rPr lang="de-DE" dirty="0" smtClean="0"/>
              <a:t>Schlechte Stromquelle (</a:t>
            </a:r>
            <a:r>
              <a:rPr lang="de-DE" dirty="0" err="1" smtClean="0"/>
              <a:t>rds</a:t>
            </a:r>
            <a:r>
              <a:rPr lang="de-DE" dirty="0" smtClean="0"/>
              <a:t> klein)</a:t>
            </a:r>
          </a:p>
          <a:p>
            <a:pPr algn="l"/>
            <a:r>
              <a:rPr lang="de-DE" dirty="0" smtClean="0"/>
              <a:t>Guter Verstärker (</a:t>
            </a:r>
            <a:r>
              <a:rPr lang="de-DE" dirty="0" err="1" smtClean="0"/>
              <a:t>gm</a:t>
            </a:r>
            <a:r>
              <a:rPr lang="de-DE" dirty="0" smtClean="0"/>
              <a:t> groß)</a:t>
            </a:r>
            <a:endParaRPr lang="de-DE" dirty="0"/>
          </a:p>
        </p:txBody>
      </p:sp>
      <p:cxnSp>
        <p:nvCxnSpPr>
          <p:cNvPr id="6" name="Gerade Verbindung 5"/>
          <p:cNvCxnSpPr/>
          <p:nvPr/>
        </p:nvCxnSpPr>
        <p:spPr bwMode="auto">
          <a:xfrm>
            <a:off x="1295400" y="5715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1828800" y="5562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1905000" y="54102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1905000" y="5715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2209800" y="5410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 name="Gerade Verbindung 2048"/>
          <p:cNvCxnSpPr/>
          <p:nvPr/>
        </p:nvCxnSpPr>
        <p:spPr bwMode="auto">
          <a:xfrm flipH="1">
            <a:off x="1295400" y="4953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6" name="Gerade Verbindung 2055"/>
          <p:cNvCxnSpPr/>
          <p:nvPr/>
        </p:nvCxnSpPr>
        <p:spPr bwMode="auto">
          <a:xfrm>
            <a:off x="1295400" y="4953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990600" y="5715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0" name="Gerade Verbindung 2059"/>
          <p:cNvCxnSpPr/>
          <p:nvPr/>
        </p:nvCxnSpPr>
        <p:spPr bwMode="auto">
          <a:xfrm>
            <a:off x="990600" y="5562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4953000" y="5791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a:stCxn id="2064" idx="6"/>
          </p:cNvCxnSpPr>
          <p:nvPr/>
        </p:nvCxnSpPr>
        <p:spPr bwMode="auto">
          <a:xfrm>
            <a:off x="5486400" y="5791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5867400" y="5486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H="1">
            <a:off x="4953000" y="5029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4953000" y="5029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a:off x="4648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4648200" y="563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4" name="Ellipse 2063"/>
          <p:cNvSpPr/>
          <p:nvPr/>
        </p:nvSpPr>
        <p:spPr bwMode="auto">
          <a:xfrm>
            <a:off x="5181600" y="5638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66" name="Ellipse 2065"/>
          <p:cNvSpPr/>
          <p:nvPr/>
        </p:nvSpPr>
        <p:spPr bwMode="auto">
          <a:xfrm>
            <a:off x="3657600" y="3276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7" name="Ellipse 86"/>
          <p:cNvSpPr/>
          <p:nvPr/>
        </p:nvSpPr>
        <p:spPr bwMode="auto">
          <a:xfrm>
            <a:off x="3657600" y="3505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68" name="Gerade Verbindung 2067"/>
          <p:cNvCxnSpPr>
            <a:stCxn id="87" idx="4"/>
          </p:cNvCxnSpPr>
          <p:nvPr/>
        </p:nvCxnSpPr>
        <p:spPr bwMode="auto">
          <a:xfrm>
            <a:off x="3810000" y="3810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2" name="Gerade Verbindung 2071"/>
          <p:cNvCxnSpPr/>
          <p:nvPr/>
        </p:nvCxnSpPr>
        <p:spPr bwMode="auto">
          <a:xfrm>
            <a:off x="36576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4" name="Gerade Verbindung 2073"/>
          <p:cNvCxnSpPr>
            <a:stCxn id="2066" idx="0"/>
          </p:cNvCxnSpPr>
          <p:nvPr/>
        </p:nvCxnSpPr>
        <p:spPr bwMode="auto">
          <a:xfrm flipV="1">
            <a:off x="3810000" y="3124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2" name="Group 51"/>
          <p:cNvGrpSpPr>
            <a:grpSpLocks/>
          </p:cNvGrpSpPr>
          <p:nvPr/>
        </p:nvGrpSpPr>
        <p:grpSpPr bwMode="auto">
          <a:xfrm rot="16200000">
            <a:off x="6972300" y="3314700"/>
            <a:ext cx="762000" cy="381000"/>
            <a:chOff x="1872" y="1776"/>
            <a:chExt cx="480" cy="240"/>
          </a:xfrm>
        </p:grpSpPr>
        <p:sp>
          <p:nvSpPr>
            <p:cNvPr id="93"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4"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5"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6"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7"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8"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00" name="Ellipse 99"/>
          <p:cNvSpPr/>
          <p:nvPr/>
        </p:nvSpPr>
        <p:spPr bwMode="auto">
          <a:xfrm>
            <a:off x="6858000" y="3657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76" name="Gerade Verbindung 2075"/>
          <p:cNvCxnSpPr>
            <a:stCxn id="100" idx="0"/>
          </p:cNvCxnSpPr>
          <p:nvPr/>
        </p:nvCxnSpPr>
        <p:spPr bwMode="auto">
          <a:xfrm flipV="1">
            <a:off x="7010400" y="3505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8" name="Gerade Verbindung 2077"/>
          <p:cNvCxnSpPr/>
          <p:nvPr/>
        </p:nvCxnSpPr>
        <p:spPr bwMode="auto">
          <a:xfrm flipH="1">
            <a:off x="70104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a:endCxn id="100" idx="4"/>
          </p:cNvCxnSpPr>
          <p:nvPr/>
        </p:nvCxnSpPr>
        <p:spPr bwMode="auto">
          <a:xfrm flipV="1">
            <a:off x="70104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 Verbindung 107"/>
          <p:cNvCxnSpPr/>
          <p:nvPr/>
        </p:nvCxnSpPr>
        <p:spPr bwMode="auto">
          <a:xfrm>
            <a:off x="68580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110"/>
          <p:cNvCxnSpPr/>
          <p:nvPr/>
        </p:nvCxnSpPr>
        <p:spPr bwMode="auto">
          <a:xfrm>
            <a:off x="73914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flipV="1">
            <a:off x="7543800" y="3886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feld 45"/>
          <p:cNvSpPr txBox="1"/>
          <p:nvPr/>
        </p:nvSpPr>
        <p:spPr>
          <a:xfrm>
            <a:off x="2133600" y="4495800"/>
            <a:ext cx="518092" cy="276999"/>
          </a:xfrm>
          <a:prstGeom prst="rect">
            <a:avLst/>
          </a:prstGeom>
          <a:noFill/>
        </p:spPr>
        <p:txBody>
          <a:bodyPr wrap="none" rtlCol="0">
            <a:spAutoFit/>
          </a:bodyPr>
          <a:lstStyle/>
          <a:p>
            <a:r>
              <a:rPr lang="de-DE" dirty="0" smtClean="0"/>
              <a:t>Gate</a:t>
            </a:r>
            <a:endParaRPr lang="de-DE" dirty="0"/>
          </a:p>
        </p:txBody>
      </p:sp>
      <p:sp>
        <p:nvSpPr>
          <p:cNvPr id="115" name="Textfeld 114"/>
          <p:cNvSpPr txBox="1"/>
          <p:nvPr/>
        </p:nvSpPr>
        <p:spPr>
          <a:xfrm>
            <a:off x="2133600" y="3962400"/>
            <a:ext cx="482825" cy="276999"/>
          </a:xfrm>
          <a:prstGeom prst="rect">
            <a:avLst/>
          </a:prstGeom>
          <a:noFill/>
        </p:spPr>
        <p:txBody>
          <a:bodyPr wrap="none" rtlCol="0">
            <a:spAutoFit/>
          </a:bodyPr>
          <a:lstStyle/>
          <a:p>
            <a:r>
              <a:rPr lang="de-DE" dirty="0" err="1" smtClean="0"/>
              <a:t>Poly</a:t>
            </a:r>
            <a:endParaRPr lang="de-DE" dirty="0"/>
          </a:p>
        </p:txBody>
      </p:sp>
      <p:sp>
        <p:nvSpPr>
          <p:cNvPr id="116" name="Textfeld 115"/>
          <p:cNvSpPr txBox="1"/>
          <p:nvPr/>
        </p:nvSpPr>
        <p:spPr>
          <a:xfrm>
            <a:off x="3052702" y="4953000"/>
            <a:ext cx="778226" cy="276999"/>
          </a:xfrm>
          <a:prstGeom prst="rect">
            <a:avLst/>
          </a:prstGeom>
          <a:noFill/>
        </p:spPr>
        <p:txBody>
          <a:bodyPr wrap="none" rtlCol="0">
            <a:spAutoFit/>
          </a:bodyPr>
          <a:lstStyle/>
          <a:p>
            <a:r>
              <a:rPr lang="de-DE" dirty="0" smtClean="0"/>
              <a:t>Diffusion</a:t>
            </a:r>
            <a:endParaRPr lang="de-DE" dirty="0"/>
          </a:p>
        </p:txBody>
      </p:sp>
      <p:sp>
        <p:nvSpPr>
          <p:cNvPr id="117" name="Textfeld 116"/>
          <p:cNvSpPr txBox="1"/>
          <p:nvPr/>
        </p:nvSpPr>
        <p:spPr>
          <a:xfrm>
            <a:off x="3998694" y="4495800"/>
            <a:ext cx="705642" cy="276999"/>
          </a:xfrm>
          <a:prstGeom prst="rect">
            <a:avLst/>
          </a:prstGeom>
          <a:noFill/>
        </p:spPr>
        <p:txBody>
          <a:bodyPr wrap="none" rtlCol="0">
            <a:spAutoFit/>
          </a:bodyPr>
          <a:lstStyle/>
          <a:p>
            <a:r>
              <a:rPr lang="de-DE" dirty="0" smtClean="0"/>
              <a:t>Kontakt</a:t>
            </a:r>
            <a:endParaRPr lang="de-DE" dirty="0"/>
          </a:p>
        </p:txBody>
      </p:sp>
    </p:spTree>
    <p:extLst>
      <p:ext uri="{BB962C8B-B14F-4D97-AF65-F5344CB8AC3E}">
        <p14:creationId xmlns:p14="http://schemas.microsoft.com/office/powerpoint/2010/main" val="24464027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Kaskode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35</a:t>
            </a:fld>
            <a:endParaRPr lang="de-DE" altLang="de-DE"/>
          </a:p>
        </p:txBody>
      </p:sp>
      <p:sp>
        <p:nvSpPr>
          <p:cNvPr id="23" name="Rechteck 22"/>
          <p:cNvSpPr/>
          <p:nvPr/>
        </p:nvSpPr>
        <p:spPr bwMode="auto">
          <a:xfrm>
            <a:off x="57912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 name="Rechteck 23"/>
          <p:cNvSpPr/>
          <p:nvPr/>
        </p:nvSpPr>
        <p:spPr bwMode="auto">
          <a:xfrm>
            <a:off x="5257800" y="2362200"/>
            <a:ext cx="18288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5410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67056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Rechteck 26"/>
          <p:cNvSpPr/>
          <p:nvPr/>
        </p:nvSpPr>
        <p:spPr bwMode="auto">
          <a:xfrm>
            <a:off x="5410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056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9" name="Rechteck 28"/>
          <p:cNvSpPr/>
          <p:nvPr/>
        </p:nvSpPr>
        <p:spPr bwMode="auto">
          <a:xfrm>
            <a:off x="5410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67056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67056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67056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5410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67056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5410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67056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5410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67056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Textfeld 41"/>
          <p:cNvSpPr txBox="1"/>
          <p:nvPr/>
        </p:nvSpPr>
        <p:spPr>
          <a:xfrm>
            <a:off x="5257800" y="1219200"/>
            <a:ext cx="2148345" cy="646331"/>
          </a:xfrm>
          <a:prstGeom prst="rect">
            <a:avLst/>
          </a:prstGeom>
          <a:noFill/>
        </p:spPr>
        <p:txBody>
          <a:bodyPr wrap="none" rtlCol="0">
            <a:spAutoFit/>
          </a:bodyPr>
          <a:lstStyle/>
          <a:p>
            <a:pPr algn="l"/>
            <a:r>
              <a:rPr lang="de-DE" dirty="0" err="1" smtClean="0"/>
              <a:t>Kaskode</a:t>
            </a:r>
            <a:r>
              <a:rPr lang="de-DE" dirty="0" smtClean="0"/>
              <a:t> (wird später erklärt)</a:t>
            </a:r>
          </a:p>
          <a:p>
            <a:pPr algn="l"/>
            <a:r>
              <a:rPr lang="de-DE" dirty="0" smtClean="0"/>
              <a:t>Gute Stromquelle (</a:t>
            </a:r>
            <a:r>
              <a:rPr lang="de-DE" dirty="0" err="1" smtClean="0"/>
              <a:t>rout</a:t>
            </a:r>
            <a:r>
              <a:rPr lang="de-DE" dirty="0" smtClean="0"/>
              <a:t> groß)</a:t>
            </a:r>
          </a:p>
          <a:p>
            <a:pPr algn="l"/>
            <a:r>
              <a:rPr lang="de-DE" dirty="0" smtClean="0"/>
              <a:t>Guter Verstärker (</a:t>
            </a:r>
            <a:r>
              <a:rPr lang="de-DE" dirty="0" err="1" smtClean="0"/>
              <a:t>gm</a:t>
            </a:r>
            <a:r>
              <a:rPr lang="de-DE" dirty="0" smtClean="0"/>
              <a:t> groß)</a:t>
            </a:r>
            <a:endParaRPr lang="de-DE" dirty="0"/>
          </a:p>
        </p:txBody>
      </p:sp>
      <p:cxnSp>
        <p:nvCxnSpPr>
          <p:cNvPr id="69" name="Gerade Verbindung 68"/>
          <p:cNvCxnSpPr>
            <a:endCxn id="53" idx="2"/>
          </p:cNvCxnSpPr>
          <p:nvPr/>
        </p:nvCxnSpPr>
        <p:spPr bwMode="auto">
          <a:xfrm>
            <a:off x="4953000" y="5791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 name="Gruppieren 10"/>
          <p:cNvGrpSpPr/>
          <p:nvPr/>
        </p:nvGrpSpPr>
        <p:grpSpPr>
          <a:xfrm>
            <a:off x="5486400" y="6019800"/>
            <a:ext cx="76200" cy="609600"/>
            <a:chOff x="5486400" y="6019800"/>
            <a:chExt cx="76200" cy="609600"/>
          </a:xfrm>
        </p:grpSpPr>
        <p:cxnSp>
          <p:nvCxnSpPr>
            <p:cNvPr id="77" name="Gerade Verbindung 76"/>
            <p:cNvCxnSpPr/>
            <p:nvPr/>
          </p:nvCxnSpPr>
          <p:spPr bwMode="auto">
            <a:xfrm>
              <a:off x="54864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5562600" y="60198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Gerade Verbindung 80"/>
          <p:cNvCxnSpPr/>
          <p:nvPr/>
        </p:nvCxnSpPr>
        <p:spPr bwMode="auto">
          <a:xfrm>
            <a:off x="5562600" y="63246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553200" y="5486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H="1">
            <a:off x="4953000" y="5029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4953000" y="5029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a:off x="4648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4648200" y="563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hteck 46"/>
          <p:cNvSpPr/>
          <p:nvPr/>
        </p:nvSpPr>
        <p:spPr bwMode="auto">
          <a:xfrm>
            <a:off x="63246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0" name="Gerade Verbindung 49"/>
          <p:cNvCxnSpPr/>
          <p:nvPr/>
        </p:nvCxnSpPr>
        <p:spPr bwMode="auto">
          <a:xfrm>
            <a:off x="4648200" y="6324600"/>
            <a:ext cx="838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46482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Ellipse 52"/>
          <p:cNvSpPr/>
          <p:nvPr/>
        </p:nvSpPr>
        <p:spPr bwMode="auto">
          <a:xfrm>
            <a:off x="5181600" y="5638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4" name="Gerade Verbindung 53"/>
          <p:cNvCxnSpPr/>
          <p:nvPr/>
        </p:nvCxnSpPr>
        <p:spPr bwMode="auto">
          <a:xfrm>
            <a:off x="54864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5791200" y="5486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8" name="Group 51"/>
          <p:cNvGrpSpPr>
            <a:grpSpLocks/>
          </p:cNvGrpSpPr>
          <p:nvPr/>
        </p:nvGrpSpPr>
        <p:grpSpPr bwMode="auto">
          <a:xfrm rot="16200000">
            <a:off x="7886700" y="3314700"/>
            <a:ext cx="762000" cy="381000"/>
            <a:chOff x="1872" y="1776"/>
            <a:chExt cx="480" cy="240"/>
          </a:xfrm>
        </p:grpSpPr>
        <p:sp>
          <p:nvSpPr>
            <p:cNvPr id="59"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0"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1"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2"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3"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4"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6"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67" name="Ellipse 66"/>
          <p:cNvSpPr/>
          <p:nvPr/>
        </p:nvSpPr>
        <p:spPr bwMode="auto">
          <a:xfrm>
            <a:off x="7772400" y="3657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a:stCxn id="67" idx="0"/>
          </p:cNvCxnSpPr>
          <p:nvPr/>
        </p:nvCxnSpPr>
        <p:spPr bwMode="auto">
          <a:xfrm flipV="1">
            <a:off x="7924800" y="3505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H="1">
            <a:off x="79248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a:endCxn id="67" idx="4"/>
          </p:cNvCxnSpPr>
          <p:nvPr/>
        </p:nvCxnSpPr>
        <p:spPr bwMode="auto">
          <a:xfrm flipV="1">
            <a:off x="79248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7543800" y="4191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83058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flipV="1">
            <a:off x="8458200" y="3886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5" name="Group 51"/>
          <p:cNvGrpSpPr>
            <a:grpSpLocks/>
          </p:cNvGrpSpPr>
          <p:nvPr/>
        </p:nvGrpSpPr>
        <p:grpSpPr bwMode="auto">
          <a:xfrm rot="16200000">
            <a:off x="7886700" y="2628900"/>
            <a:ext cx="762000" cy="381000"/>
            <a:chOff x="1872" y="1776"/>
            <a:chExt cx="480" cy="240"/>
          </a:xfrm>
        </p:grpSpPr>
        <p:sp>
          <p:nvSpPr>
            <p:cNvPr id="7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8"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9"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pSp>
        <p:nvGrpSpPr>
          <p:cNvPr id="91" name="Gruppieren 90"/>
          <p:cNvGrpSpPr/>
          <p:nvPr/>
        </p:nvGrpSpPr>
        <p:grpSpPr>
          <a:xfrm rot="16200000">
            <a:off x="7734300" y="2781300"/>
            <a:ext cx="76200" cy="609600"/>
            <a:chOff x="5486400" y="6019800"/>
            <a:chExt cx="76200" cy="609600"/>
          </a:xfrm>
        </p:grpSpPr>
        <p:cxnSp>
          <p:nvCxnSpPr>
            <p:cNvPr id="92" name="Gerade Verbindung 91"/>
            <p:cNvCxnSpPr/>
            <p:nvPr/>
          </p:nvCxnSpPr>
          <p:spPr bwMode="auto">
            <a:xfrm>
              <a:off x="54864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a:off x="5562600" y="60198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3" name="Gerade Verbindung 12"/>
          <p:cNvCxnSpPr/>
          <p:nvPr/>
        </p:nvCxnSpPr>
        <p:spPr bwMode="auto">
          <a:xfrm flipH="1">
            <a:off x="7772400" y="2819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a:off x="7772400" y="2819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7772400" y="3124200"/>
            <a:ext cx="0" cy="1066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107410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Kapazitäten in MOSFET Struktur</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In der Transistorstruktur haben wir an mehreren Stellen </a:t>
            </a:r>
            <a:r>
              <a:rPr lang="de-DE" sz="1400" dirty="0" smtClean="0"/>
              <a:t>Raumladung</a:t>
            </a:r>
          </a:p>
          <a:p>
            <a:pPr eaLnBrk="1" hangingPunct="1"/>
            <a:r>
              <a:rPr lang="de-DE" sz="1400" dirty="0"/>
              <a:t>Die Ladungsmengen hängen von Spannungen zwischen den Transistorelektroden. Deshalb entstehen </a:t>
            </a:r>
            <a:r>
              <a:rPr lang="de-DE" sz="1400" dirty="0" smtClean="0"/>
              <a:t>Kapazitäten</a:t>
            </a:r>
          </a:p>
          <a:p>
            <a:pPr eaLnBrk="1" hangingPunct="1"/>
            <a:r>
              <a:rPr lang="de-DE" sz="1400" dirty="0"/>
              <a:t>Die Beziehungen zwischen Ladungsmengen und Spannungen sind in der Regel nichtlinear. Für das Kleinsignalmodell werden deshalb so genannte dynamische </a:t>
            </a:r>
            <a:r>
              <a:rPr lang="de-DE" sz="1400" dirty="0" smtClean="0"/>
              <a:t>Kapazitäten als </a:t>
            </a:r>
            <a:r>
              <a:rPr lang="de-DE" sz="1400" dirty="0" err="1"/>
              <a:t>dQ</a:t>
            </a:r>
            <a:r>
              <a:rPr lang="de-DE" sz="1400" dirty="0"/>
              <a:t>(V)/</a:t>
            </a:r>
            <a:r>
              <a:rPr lang="de-DE" sz="1400" dirty="0" err="1"/>
              <a:t>dV</a:t>
            </a:r>
            <a:r>
              <a:rPr lang="de-DE" sz="1400" dirty="0"/>
              <a:t> im  definiert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36</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971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spTree>
    <p:extLst>
      <p:ext uri="{BB962C8B-B14F-4D97-AF65-F5344CB8AC3E}">
        <p14:creationId xmlns:p14="http://schemas.microsoft.com/office/powerpoint/2010/main" val="391939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Gate Kapazität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Oxidkapazität Cox * W * L </a:t>
            </a:r>
            <a:endParaRPr lang="de-DE" sz="1400" dirty="0" smtClean="0"/>
          </a:p>
          <a:p>
            <a:pPr eaLnBrk="1" hangingPunct="1"/>
            <a:r>
              <a:rPr lang="de-DE" sz="1400" dirty="0"/>
              <a:t>Kapazität der Verarmungszone </a:t>
            </a:r>
            <a:r>
              <a:rPr lang="de-DE" sz="1400" dirty="0" err="1"/>
              <a:t>Cdep</a:t>
            </a:r>
            <a:r>
              <a:rPr lang="de-DE" sz="1400" dirty="0"/>
              <a:t> * W * L</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37</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spTree>
    <p:extLst>
      <p:ext uri="{BB962C8B-B14F-4D97-AF65-F5344CB8AC3E}">
        <p14:creationId xmlns:p14="http://schemas.microsoft.com/office/powerpoint/2010/main" val="33792270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Gate Kapazität – schwache Inversion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Die Gate Kapazität ist die Reihenschaltung von Cox und </a:t>
            </a:r>
            <a:r>
              <a:rPr lang="de-DE" sz="1400" dirty="0" err="1" smtClean="0"/>
              <a:t>Cdep</a:t>
            </a:r>
            <a:endParaRPr lang="de-DE" sz="1400" dirty="0" smtClean="0"/>
          </a:p>
          <a:p>
            <a:pPr eaLnBrk="1" hangingPunct="1"/>
            <a:r>
              <a:rPr lang="de-DE" sz="1400" dirty="0"/>
              <a:t>Die Kapazität wirkt zwischen dem Gate und dem </a:t>
            </a:r>
            <a:r>
              <a:rPr lang="de-DE" sz="1400" dirty="0" smtClean="0"/>
              <a:t>Substrat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38</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graphicFrame>
        <p:nvGraphicFramePr>
          <p:cNvPr id="3" name="Objekt 2"/>
          <p:cNvGraphicFramePr>
            <a:graphicFrameLocks noChangeAspect="1"/>
          </p:cNvGraphicFramePr>
          <p:nvPr>
            <p:extLst>
              <p:ext uri="{D42A27DB-BD31-4B8C-83A1-F6EECF244321}">
                <p14:modId xmlns:p14="http://schemas.microsoft.com/office/powerpoint/2010/main" val="854076519"/>
              </p:ext>
            </p:extLst>
          </p:nvPr>
        </p:nvGraphicFramePr>
        <p:xfrm>
          <a:off x="2438400" y="2438400"/>
          <a:ext cx="3919538" cy="420688"/>
        </p:xfrm>
        <a:graphic>
          <a:graphicData uri="http://schemas.openxmlformats.org/presentationml/2006/ole">
            <mc:AlternateContent xmlns:mc="http://schemas.openxmlformats.org/markup-compatibility/2006">
              <mc:Choice xmlns:v="urn:schemas-microsoft-com:vml" Requires="v">
                <p:oleObj spid="_x0000_s246812" name="Formel" r:id="rId4" imgW="2286000" imgH="241200" progId="Equation.3">
                  <p:embed/>
                </p:oleObj>
              </mc:Choice>
              <mc:Fallback>
                <p:oleObj name="Formel" r:id="rId4" imgW="2286000" imgH="241200" progId="Equation.3">
                  <p:embed/>
                  <p:pic>
                    <p:nvPicPr>
                      <p:cNvPr id="0" name="Objekt 82"/>
                      <p:cNvPicPr>
                        <a:picLocks noChangeAspect="1" noChangeArrowheads="1"/>
                      </p:cNvPicPr>
                      <p:nvPr/>
                    </p:nvPicPr>
                    <p:blipFill>
                      <a:blip r:embed="rId5"/>
                      <a:srcRect/>
                      <a:stretch>
                        <a:fillRect/>
                      </a:stretch>
                    </p:blipFill>
                    <p:spPr bwMode="auto">
                      <a:xfrm>
                        <a:off x="2438400" y="2438400"/>
                        <a:ext cx="3919538"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Freihandform 7"/>
          <p:cNvSpPr/>
          <p:nvPr/>
        </p:nvSpPr>
        <p:spPr bwMode="auto">
          <a:xfrm>
            <a:off x="1143000" y="1314888"/>
            <a:ext cx="4000500" cy="4552512"/>
          </a:xfrm>
          <a:custGeom>
            <a:avLst/>
            <a:gdLst>
              <a:gd name="connsiteX0" fmla="*/ 0 w 4000500"/>
              <a:gd name="connsiteY0" fmla="*/ 399612 h 4552512"/>
              <a:gd name="connsiteX1" fmla="*/ 3213100 w 4000500"/>
              <a:gd name="connsiteY1" fmla="*/ 399612 h 4552512"/>
              <a:gd name="connsiteX2" fmla="*/ 4000500 w 4000500"/>
              <a:gd name="connsiteY2" fmla="*/ 4552512 h 4552512"/>
            </a:gdLst>
            <a:ahLst/>
            <a:cxnLst>
              <a:cxn ang="0">
                <a:pos x="connsiteX0" y="connsiteY0"/>
              </a:cxn>
              <a:cxn ang="0">
                <a:pos x="connsiteX1" y="connsiteY1"/>
              </a:cxn>
              <a:cxn ang="0">
                <a:pos x="connsiteX2" y="connsiteY2"/>
              </a:cxn>
            </a:cxnLst>
            <a:rect l="l" t="t" r="r" b="b"/>
            <a:pathLst>
              <a:path w="4000500" h="4552512">
                <a:moveTo>
                  <a:pt x="0" y="399612"/>
                </a:moveTo>
                <a:cubicBezTo>
                  <a:pt x="1273175" y="53537"/>
                  <a:pt x="2546350" y="-292538"/>
                  <a:pt x="3213100" y="399612"/>
                </a:cubicBezTo>
                <a:cubicBezTo>
                  <a:pt x="3879850" y="1091762"/>
                  <a:pt x="3940175" y="2822137"/>
                  <a:pt x="4000500" y="4552512"/>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2498987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Gate Kapazität – </a:t>
            </a:r>
            <a:r>
              <a:rPr lang="de-DE" sz="2000" dirty="0" smtClean="0"/>
              <a:t>starke </a:t>
            </a:r>
            <a:r>
              <a:rPr lang="de-DE" sz="2000" dirty="0"/>
              <a:t>Inversion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Die Spannung zwischen den Kontakten von </a:t>
            </a:r>
            <a:r>
              <a:rPr lang="de-DE" sz="1400" dirty="0" err="1"/>
              <a:t>Cdep</a:t>
            </a:r>
            <a:r>
              <a:rPr lang="de-DE" sz="1400" dirty="0"/>
              <a:t> ist </a:t>
            </a:r>
            <a:r>
              <a:rPr lang="de-DE" sz="1400" dirty="0" smtClean="0"/>
              <a:t>fest</a:t>
            </a:r>
          </a:p>
          <a:p>
            <a:pPr eaLnBrk="1" hangingPunct="1"/>
            <a:r>
              <a:rPr lang="de-DE" sz="1400" dirty="0"/>
              <a:t>Die </a:t>
            </a:r>
            <a:r>
              <a:rPr lang="de-DE" sz="1400" dirty="0" smtClean="0"/>
              <a:t>Gate-Kapazität </a:t>
            </a:r>
            <a:r>
              <a:rPr lang="de-DE" sz="1400" dirty="0"/>
              <a:t>ist also größer als in schwacher </a:t>
            </a:r>
            <a:r>
              <a:rPr lang="de-DE" sz="1400" dirty="0" smtClean="0"/>
              <a:t>Inversion</a:t>
            </a:r>
          </a:p>
          <a:p>
            <a:pPr eaLnBrk="1" hangingPunct="1"/>
            <a:r>
              <a:rPr lang="de-DE" sz="1400" dirty="0" smtClean="0"/>
              <a:t>Gate-Kapazität wirkt zwischen </a:t>
            </a:r>
            <a:r>
              <a:rPr lang="de-DE" sz="1400" dirty="0"/>
              <a:t>dem Gate und Source und Drain gleichmäßig</a:t>
            </a:r>
            <a:endParaRPr lang="de-DE" sz="1400" dirty="0" smtClean="0"/>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39</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cxnSp>
        <p:nvCxnSpPr>
          <p:cNvPr id="9" name="Gerade Verbindung 8"/>
          <p:cNvCxnSpPr/>
          <p:nvPr/>
        </p:nvCxnSpPr>
        <p:spPr bwMode="auto">
          <a:xfrm>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H="1">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Objekt 17"/>
          <p:cNvGraphicFramePr>
            <a:graphicFrameLocks noChangeAspect="1"/>
          </p:cNvGraphicFramePr>
          <p:nvPr>
            <p:extLst>
              <p:ext uri="{D42A27DB-BD31-4B8C-83A1-F6EECF244321}">
                <p14:modId xmlns:p14="http://schemas.microsoft.com/office/powerpoint/2010/main" val="574589223"/>
              </p:ext>
            </p:extLst>
          </p:nvPr>
        </p:nvGraphicFramePr>
        <p:xfrm>
          <a:off x="3657600" y="2438400"/>
          <a:ext cx="2308225" cy="420688"/>
        </p:xfrm>
        <a:graphic>
          <a:graphicData uri="http://schemas.openxmlformats.org/presentationml/2006/ole">
            <mc:AlternateContent xmlns:mc="http://schemas.openxmlformats.org/markup-compatibility/2006">
              <mc:Choice xmlns:v="urn:schemas-microsoft-com:vml" Requires="v">
                <p:oleObj spid="_x0000_s247835" name="Formel" r:id="rId4" imgW="1346040" imgH="241200" progId="Equation.3">
                  <p:embed/>
                </p:oleObj>
              </mc:Choice>
              <mc:Fallback>
                <p:oleObj name="Formel" r:id="rId4" imgW="1346040" imgH="241200" progId="Equation.3">
                  <p:embed/>
                  <p:pic>
                    <p:nvPicPr>
                      <p:cNvPr id="0" name="Objekt 2"/>
                      <p:cNvPicPr>
                        <a:picLocks noChangeAspect="1" noChangeArrowheads="1"/>
                      </p:cNvPicPr>
                      <p:nvPr/>
                    </p:nvPicPr>
                    <p:blipFill>
                      <a:blip r:embed="rId5"/>
                      <a:srcRect/>
                      <a:stretch>
                        <a:fillRect/>
                      </a:stretch>
                    </p:blipFill>
                    <p:spPr bwMode="auto">
                      <a:xfrm>
                        <a:off x="3657600" y="2438400"/>
                        <a:ext cx="2308225"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Freihandform 19"/>
          <p:cNvSpPr/>
          <p:nvPr/>
        </p:nvSpPr>
        <p:spPr bwMode="auto">
          <a:xfrm>
            <a:off x="1193800" y="1750279"/>
            <a:ext cx="2323629" cy="2186748"/>
          </a:xfrm>
          <a:custGeom>
            <a:avLst/>
            <a:gdLst>
              <a:gd name="connsiteX0" fmla="*/ 241300 w 2323629"/>
              <a:gd name="connsiteY0" fmla="*/ 167421 h 2186748"/>
              <a:gd name="connsiteX1" fmla="*/ 1930400 w 2323629"/>
              <a:gd name="connsiteY1" fmla="*/ 167421 h 2186748"/>
              <a:gd name="connsiteX2" fmla="*/ 2171700 w 2323629"/>
              <a:gd name="connsiteY2" fmla="*/ 1907321 h 2186748"/>
              <a:gd name="connsiteX3" fmla="*/ 0 w 2323629"/>
              <a:gd name="connsiteY3" fmla="*/ 2161321 h 2186748"/>
            </a:gdLst>
            <a:ahLst/>
            <a:cxnLst>
              <a:cxn ang="0">
                <a:pos x="connsiteX0" y="connsiteY0"/>
              </a:cxn>
              <a:cxn ang="0">
                <a:pos x="connsiteX1" y="connsiteY1"/>
              </a:cxn>
              <a:cxn ang="0">
                <a:pos x="connsiteX2" y="connsiteY2"/>
              </a:cxn>
              <a:cxn ang="0">
                <a:pos x="connsiteX3" y="connsiteY3"/>
              </a:cxn>
            </a:cxnLst>
            <a:rect l="l" t="t" r="r" b="b"/>
            <a:pathLst>
              <a:path w="2323629" h="2186748">
                <a:moveTo>
                  <a:pt x="241300" y="167421"/>
                </a:moveTo>
                <a:cubicBezTo>
                  <a:pt x="924983" y="22429"/>
                  <a:pt x="1608667" y="-122562"/>
                  <a:pt x="1930400" y="167421"/>
                </a:cubicBezTo>
                <a:cubicBezTo>
                  <a:pt x="2252133" y="457404"/>
                  <a:pt x="2493433" y="1575004"/>
                  <a:pt x="2171700" y="1907321"/>
                </a:cubicBezTo>
                <a:cubicBezTo>
                  <a:pt x="1849967" y="2239638"/>
                  <a:pt x="924983" y="2200479"/>
                  <a:pt x="0" y="2161321"/>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a:off x="3517900" y="2844800"/>
            <a:ext cx="4254500" cy="1145850"/>
          </a:xfrm>
          <a:custGeom>
            <a:avLst/>
            <a:gdLst>
              <a:gd name="connsiteX0" fmla="*/ 0 w 4254500"/>
              <a:gd name="connsiteY0" fmla="*/ 0 h 1145850"/>
              <a:gd name="connsiteX1" fmla="*/ 2019300 w 4254500"/>
              <a:gd name="connsiteY1" fmla="*/ 1028700 h 1145850"/>
              <a:gd name="connsiteX2" fmla="*/ 4254500 w 4254500"/>
              <a:gd name="connsiteY2" fmla="*/ 1079500 h 1145850"/>
            </a:gdLst>
            <a:ahLst/>
            <a:cxnLst>
              <a:cxn ang="0">
                <a:pos x="connsiteX0" y="connsiteY0"/>
              </a:cxn>
              <a:cxn ang="0">
                <a:pos x="connsiteX1" y="connsiteY1"/>
              </a:cxn>
              <a:cxn ang="0">
                <a:pos x="connsiteX2" y="connsiteY2"/>
              </a:cxn>
            </a:cxnLst>
            <a:rect l="l" t="t" r="r" b="b"/>
            <a:pathLst>
              <a:path w="4254500" h="1145850">
                <a:moveTo>
                  <a:pt x="0" y="0"/>
                </a:moveTo>
                <a:cubicBezTo>
                  <a:pt x="655108" y="424391"/>
                  <a:pt x="1310217" y="848783"/>
                  <a:pt x="2019300" y="1028700"/>
                </a:cubicBezTo>
                <a:cubicBezTo>
                  <a:pt x="2728383" y="1208617"/>
                  <a:pt x="3491441" y="1144058"/>
                  <a:pt x="4254500" y="1079500"/>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634990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4</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MOS Transistor</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647506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Gate Kapazität – </a:t>
            </a:r>
            <a:r>
              <a:rPr lang="de-DE" sz="2000" dirty="0" smtClean="0"/>
              <a:t>starke Inversion und </a:t>
            </a:r>
            <a:r>
              <a:rPr lang="de-DE" sz="2000" dirty="0" err="1" smtClean="0"/>
              <a:t>Vds</a:t>
            </a:r>
            <a:r>
              <a:rPr lang="de-DE" sz="2000" dirty="0" smtClean="0"/>
              <a:t>&gt;</a:t>
            </a:r>
            <a:r>
              <a:rPr lang="de-DE" sz="2000" dirty="0" err="1" smtClean="0"/>
              <a:t>Vdssat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Da der Kanal in Sättigung von Drain abgekoppelt ist, wirkt die Kapazität nur zwischen Gate und </a:t>
            </a:r>
            <a:r>
              <a:rPr lang="de-DE" sz="1400" dirty="0" smtClean="0"/>
              <a:t>Source</a:t>
            </a:r>
          </a:p>
          <a:p>
            <a:pPr eaLnBrk="1" hangingPunct="1"/>
            <a:r>
              <a:rPr lang="de-DE" sz="1400" dirty="0"/>
              <a:t>I</a:t>
            </a:r>
            <a:r>
              <a:rPr lang="de-DE" sz="1400" dirty="0" smtClean="0"/>
              <a:t>n </a:t>
            </a:r>
            <a:r>
              <a:rPr lang="de-DE" sz="1400" dirty="0"/>
              <a:t>erster Näherung keine Kapazität zwischen dem Drain und Gate</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40</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cxnSp>
        <p:nvCxnSpPr>
          <p:cNvPr id="9" name="Gerade Verbindung 8"/>
          <p:cNvCxnSpPr/>
          <p:nvPr/>
        </p:nvCxnSpPr>
        <p:spPr bwMode="auto">
          <a:xfrm>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H="1">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Objekt 17"/>
          <p:cNvGraphicFramePr>
            <a:graphicFrameLocks noChangeAspect="1"/>
          </p:cNvGraphicFramePr>
          <p:nvPr>
            <p:extLst>
              <p:ext uri="{D42A27DB-BD31-4B8C-83A1-F6EECF244321}">
                <p14:modId xmlns:p14="http://schemas.microsoft.com/office/powerpoint/2010/main" val="2306288933"/>
              </p:ext>
            </p:extLst>
          </p:nvPr>
        </p:nvGraphicFramePr>
        <p:xfrm>
          <a:off x="3733800" y="2438400"/>
          <a:ext cx="2743200" cy="420688"/>
        </p:xfrm>
        <a:graphic>
          <a:graphicData uri="http://schemas.openxmlformats.org/presentationml/2006/ole">
            <mc:AlternateContent xmlns:mc="http://schemas.openxmlformats.org/markup-compatibility/2006">
              <mc:Choice xmlns:v="urn:schemas-microsoft-com:vml" Requires="v">
                <p:oleObj spid="_x0000_s248901" name="Formel" r:id="rId4" imgW="1600200" imgH="241200" progId="Equation.3">
                  <p:embed/>
                </p:oleObj>
              </mc:Choice>
              <mc:Fallback>
                <p:oleObj name="Formel" r:id="rId4" imgW="1600200" imgH="241200" progId="Equation.3">
                  <p:embed/>
                  <p:pic>
                    <p:nvPicPr>
                      <p:cNvPr id="0" name=""/>
                      <p:cNvPicPr>
                        <a:picLocks noChangeAspect="1" noChangeArrowheads="1"/>
                      </p:cNvPicPr>
                      <p:nvPr/>
                    </p:nvPicPr>
                    <p:blipFill>
                      <a:blip r:embed="rId5"/>
                      <a:srcRect/>
                      <a:stretch>
                        <a:fillRect/>
                      </a:stretch>
                    </p:blipFill>
                    <p:spPr bwMode="auto">
                      <a:xfrm>
                        <a:off x="3733800" y="2438400"/>
                        <a:ext cx="2743200"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Freihandform 19"/>
          <p:cNvSpPr/>
          <p:nvPr/>
        </p:nvSpPr>
        <p:spPr bwMode="auto">
          <a:xfrm>
            <a:off x="1193800" y="1750279"/>
            <a:ext cx="2323629" cy="2186748"/>
          </a:xfrm>
          <a:custGeom>
            <a:avLst/>
            <a:gdLst>
              <a:gd name="connsiteX0" fmla="*/ 241300 w 2323629"/>
              <a:gd name="connsiteY0" fmla="*/ 167421 h 2186748"/>
              <a:gd name="connsiteX1" fmla="*/ 1930400 w 2323629"/>
              <a:gd name="connsiteY1" fmla="*/ 167421 h 2186748"/>
              <a:gd name="connsiteX2" fmla="*/ 2171700 w 2323629"/>
              <a:gd name="connsiteY2" fmla="*/ 1907321 h 2186748"/>
              <a:gd name="connsiteX3" fmla="*/ 0 w 2323629"/>
              <a:gd name="connsiteY3" fmla="*/ 2161321 h 2186748"/>
            </a:gdLst>
            <a:ahLst/>
            <a:cxnLst>
              <a:cxn ang="0">
                <a:pos x="connsiteX0" y="connsiteY0"/>
              </a:cxn>
              <a:cxn ang="0">
                <a:pos x="connsiteX1" y="connsiteY1"/>
              </a:cxn>
              <a:cxn ang="0">
                <a:pos x="connsiteX2" y="connsiteY2"/>
              </a:cxn>
              <a:cxn ang="0">
                <a:pos x="connsiteX3" y="connsiteY3"/>
              </a:cxn>
            </a:cxnLst>
            <a:rect l="l" t="t" r="r" b="b"/>
            <a:pathLst>
              <a:path w="2323629" h="2186748">
                <a:moveTo>
                  <a:pt x="241300" y="167421"/>
                </a:moveTo>
                <a:cubicBezTo>
                  <a:pt x="924983" y="22429"/>
                  <a:pt x="1608667" y="-122562"/>
                  <a:pt x="1930400" y="167421"/>
                </a:cubicBezTo>
                <a:cubicBezTo>
                  <a:pt x="2252133" y="457404"/>
                  <a:pt x="2493433" y="1575004"/>
                  <a:pt x="2171700" y="1907321"/>
                </a:cubicBezTo>
                <a:cubicBezTo>
                  <a:pt x="1849967" y="2239638"/>
                  <a:pt x="924983" y="2200479"/>
                  <a:pt x="0" y="2161321"/>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a:off x="3517900" y="2844800"/>
            <a:ext cx="4254500" cy="1145850"/>
          </a:xfrm>
          <a:custGeom>
            <a:avLst/>
            <a:gdLst>
              <a:gd name="connsiteX0" fmla="*/ 0 w 4254500"/>
              <a:gd name="connsiteY0" fmla="*/ 0 h 1145850"/>
              <a:gd name="connsiteX1" fmla="*/ 2019300 w 4254500"/>
              <a:gd name="connsiteY1" fmla="*/ 1028700 h 1145850"/>
              <a:gd name="connsiteX2" fmla="*/ 4254500 w 4254500"/>
              <a:gd name="connsiteY2" fmla="*/ 1079500 h 1145850"/>
            </a:gdLst>
            <a:ahLst/>
            <a:cxnLst>
              <a:cxn ang="0">
                <a:pos x="connsiteX0" y="connsiteY0"/>
              </a:cxn>
              <a:cxn ang="0">
                <a:pos x="connsiteX1" y="connsiteY1"/>
              </a:cxn>
              <a:cxn ang="0">
                <a:pos x="connsiteX2" y="connsiteY2"/>
              </a:cxn>
            </a:cxnLst>
            <a:rect l="l" t="t" r="r" b="b"/>
            <a:pathLst>
              <a:path w="4254500" h="1145850">
                <a:moveTo>
                  <a:pt x="0" y="0"/>
                </a:moveTo>
                <a:cubicBezTo>
                  <a:pt x="655108" y="424391"/>
                  <a:pt x="1310217" y="848783"/>
                  <a:pt x="2019300" y="1028700"/>
                </a:cubicBezTo>
                <a:cubicBezTo>
                  <a:pt x="2728383" y="1208617"/>
                  <a:pt x="3491441" y="1144058"/>
                  <a:pt x="4254500" y="1079500"/>
                </a:cubicBezTo>
              </a:path>
            </a:pathLst>
          </a:custGeom>
          <a:noFill/>
          <a:ln w="50800" cap="flat" cmpd="sng" algn="ctr">
            <a:solidFill>
              <a:schemeClr val="accent2">
                <a:lumMod val="40000"/>
                <a:lumOff val="60000"/>
              </a:schemeClr>
            </a:solidFill>
            <a:prstDash val="sys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 name="Rechtwinkliges Dreieck 2"/>
          <p:cNvSpPr/>
          <p:nvPr/>
        </p:nvSpPr>
        <p:spPr bwMode="auto">
          <a:xfrm rot="5400000">
            <a:off x="4343400" y="1905000"/>
            <a:ext cx="228600" cy="4495800"/>
          </a:xfrm>
          <a:prstGeom prst="rtTriangle">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77" name="Objekt 76"/>
          <p:cNvGraphicFramePr>
            <a:graphicFrameLocks noChangeAspect="1"/>
          </p:cNvGraphicFramePr>
          <p:nvPr>
            <p:extLst>
              <p:ext uri="{D42A27DB-BD31-4B8C-83A1-F6EECF244321}">
                <p14:modId xmlns:p14="http://schemas.microsoft.com/office/powerpoint/2010/main" val="906884725"/>
              </p:ext>
            </p:extLst>
          </p:nvPr>
        </p:nvGraphicFramePr>
        <p:xfrm>
          <a:off x="3124200" y="3962400"/>
          <a:ext cx="806450" cy="354012"/>
        </p:xfrm>
        <a:graphic>
          <a:graphicData uri="http://schemas.openxmlformats.org/presentationml/2006/ole">
            <mc:AlternateContent xmlns:mc="http://schemas.openxmlformats.org/markup-compatibility/2006">
              <mc:Choice xmlns:v="urn:schemas-microsoft-com:vml" Requires="v">
                <p:oleObj spid="_x0000_s248902" name="Formel" r:id="rId6" imgW="469800" imgH="203040" progId="Equation.3">
                  <p:embed/>
                </p:oleObj>
              </mc:Choice>
              <mc:Fallback>
                <p:oleObj name="Formel" r:id="rId6" imgW="469800" imgH="203040" progId="Equation.3">
                  <p:embed/>
                  <p:pic>
                    <p:nvPicPr>
                      <p:cNvPr id="0" name=""/>
                      <p:cNvPicPr>
                        <a:picLocks noChangeAspect="1" noChangeArrowheads="1"/>
                      </p:cNvPicPr>
                      <p:nvPr/>
                    </p:nvPicPr>
                    <p:blipFill>
                      <a:blip r:embed="rId7"/>
                      <a:srcRect/>
                      <a:stretch>
                        <a:fillRect/>
                      </a:stretch>
                    </p:blipFill>
                    <p:spPr bwMode="auto">
                      <a:xfrm>
                        <a:off x="3124200" y="3962400"/>
                        <a:ext cx="806450" cy="3540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8" name="Objekt 77"/>
          <p:cNvGraphicFramePr>
            <a:graphicFrameLocks noChangeAspect="1"/>
          </p:cNvGraphicFramePr>
          <p:nvPr>
            <p:extLst>
              <p:ext uri="{D42A27DB-BD31-4B8C-83A1-F6EECF244321}">
                <p14:modId xmlns:p14="http://schemas.microsoft.com/office/powerpoint/2010/main" val="559007647"/>
              </p:ext>
            </p:extLst>
          </p:nvPr>
        </p:nvGraphicFramePr>
        <p:xfrm>
          <a:off x="7162800" y="3276600"/>
          <a:ext cx="847725" cy="420688"/>
        </p:xfrm>
        <a:graphic>
          <a:graphicData uri="http://schemas.openxmlformats.org/presentationml/2006/ole">
            <mc:AlternateContent xmlns:mc="http://schemas.openxmlformats.org/markup-compatibility/2006">
              <mc:Choice xmlns:v="urn:schemas-microsoft-com:vml" Requires="v">
                <p:oleObj spid="_x0000_s248903" name="Formel" r:id="rId8" imgW="495000" imgH="241200" progId="Equation.3">
                  <p:embed/>
                </p:oleObj>
              </mc:Choice>
              <mc:Fallback>
                <p:oleObj name="Formel" r:id="rId8" imgW="495000" imgH="241200" progId="Equation.3">
                  <p:embed/>
                  <p:pic>
                    <p:nvPicPr>
                      <p:cNvPr id="0" name=""/>
                      <p:cNvPicPr>
                        <a:picLocks noChangeAspect="1" noChangeArrowheads="1"/>
                      </p:cNvPicPr>
                      <p:nvPr/>
                    </p:nvPicPr>
                    <p:blipFill>
                      <a:blip r:embed="rId9"/>
                      <a:srcRect/>
                      <a:stretch>
                        <a:fillRect/>
                      </a:stretch>
                    </p:blipFill>
                    <p:spPr bwMode="auto">
                      <a:xfrm>
                        <a:off x="7162800" y="3276600"/>
                        <a:ext cx="847725"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79546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Weitere Kapazitäten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PN Übergang Kapazitäten (</a:t>
            </a:r>
            <a:r>
              <a:rPr lang="de-DE" sz="1400" dirty="0" err="1"/>
              <a:t>junction</a:t>
            </a:r>
            <a:r>
              <a:rPr lang="de-DE" sz="1400" dirty="0"/>
              <a:t> Kapazitäten</a:t>
            </a:r>
            <a:r>
              <a:rPr lang="de-DE" sz="1400" dirty="0" smtClean="0"/>
              <a:t>)</a:t>
            </a:r>
          </a:p>
          <a:p>
            <a:pPr eaLnBrk="1" hangingPunct="1"/>
            <a:r>
              <a:rPr lang="de-DE" sz="1400" dirty="0"/>
              <a:t>Überlappkapazitäten </a:t>
            </a:r>
            <a:r>
              <a:rPr lang="de-DE" sz="1400" dirty="0" err="1"/>
              <a:t>Cgs_ovl</a:t>
            </a:r>
            <a:r>
              <a:rPr lang="de-DE" sz="1400" dirty="0"/>
              <a:t> und </a:t>
            </a:r>
            <a:r>
              <a:rPr lang="de-DE" sz="1400" dirty="0" err="1"/>
              <a:t>Cgd_ovl</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41</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grpSp>
        <p:nvGrpSpPr>
          <p:cNvPr id="9" name="Gruppieren 8"/>
          <p:cNvGrpSpPr/>
          <p:nvPr/>
        </p:nvGrpSpPr>
        <p:grpSpPr>
          <a:xfrm>
            <a:off x="1828800" y="3505200"/>
            <a:ext cx="457200" cy="685800"/>
            <a:chOff x="4876800" y="1828800"/>
            <a:chExt cx="457200" cy="685800"/>
          </a:xfrm>
        </p:grpSpPr>
        <p:cxnSp>
          <p:nvCxnSpPr>
            <p:cNvPr id="40" name="Gerade Verbindung 39"/>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4" name="Gruppieren 63"/>
          <p:cNvGrpSpPr/>
          <p:nvPr/>
        </p:nvGrpSpPr>
        <p:grpSpPr>
          <a:xfrm>
            <a:off x="6705600" y="3581400"/>
            <a:ext cx="457200" cy="685800"/>
            <a:chOff x="4876800" y="1828800"/>
            <a:chExt cx="457200" cy="685800"/>
          </a:xfrm>
        </p:grpSpPr>
        <p:cxnSp>
          <p:nvCxnSpPr>
            <p:cNvPr id="65" name="Gerade Verbindung 64"/>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7"/>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9" name="Gruppieren 68"/>
          <p:cNvGrpSpPr/>
          <p:nvPr/>
        </p:nvGrpSpPr>
        <p:grpSpPr>
          <a:xfrm>
            <a:off x="8077200" y="5181600"/>
            <a:ext cx="457200" cy="685800"/>
            <a:chOff x="4876800" y="1828800"/>
            <a:chExt cx="457200" cy="685800"/>
          </a:xfrm>
        </p:grpSpPr>
        <p:cxnSp>
          <p:nvCxnSpPr>
            <p:cNvPr id="70" name="Gerade Verbindung 69"/>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4" name="Gruppieren 73"/>
          <p:cNvGrpSpPr/>
          <p:nvPr/>
        </p:nvGrpSpPr>
        <p:grpSpPr>
          <a:xfrm>
            <a:off x="1752600" y="5181600"/>
            <a:ext cx="457200" cy="685800"/>
            <a:chOff x="4876800" y="1828800"/>
            <a:chExt cx="457200" cy="685800"/>
          </a:xfrm>
        </p:grpSpPr>
        <p:cxnSp>
          <p:nvCxnSpPr>
            <p:cNvPr id="75" name="Gerade Verbindung 74"/>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11" name="Objekt 10"/>
          <p:cNvGraphicFramePr>
            <a:graphicFrameLocks noChangeAspect="1"/>
          </p:cNvGraphicFramePr>
          <p:nvPr>
            <p:extLst>
              <p:ext uri="{D42A27DB-BD31-4B8C-83A1-F6EECF244321}">
                <p14:modId xmlns:p14="http://schemas.microsoft.com/office/powerpoint/2010/main" val="1845500898"/>
              </p:ext>
            </p:extLst>
          </p:nvPr>
        </p:nvGraphicFramePr>
        <p:xfrm>
          <a:off x="7848600" y="5638800"/>
          <a:ext cx="414337" cy="420688"/>
        </p:xfrm>
        <a:graphic>
          <a:graphicData uri="http://schemas.openxmlformats.org/presentationml/2006/ole">
            <mc:AlternateContent xmlns:mc="http://schemas.openxmlformats.org/markup-compatibility/2006">
              <mc:Choice xmlns:v="urn:schemas-microsoft-com:vml" Requires="v">
                <p:oleObj spid="_x0000_s249947" name="Formel" r:id="rId4" imgW="241200" imgH="241200" progId="Equation.3">
                  <p:embed/>
                </p:oleObj>
              </mc:Choice>
              <mc:Fallback>
                <p:oleObj name="Formel" r:id="rId4" imgW="241200" imgH="241200" progId="Equation.3">
                  <p:embed/>
                  <p:pic>
                    <p:nvPicPr>
                      <p:cNvPr id="0" name="Objekt 17"/>
                      <p:cNvPicPr>
                        <a:picLocks noChangeAspect="1" noChangeArrowheads="1"/>
                      </p:cNvPicPr>
                      <p:nvPr/>
                    </p:nvPicPr>
                    <p:blipFill>
                      <a:blip r:embed="rId5"/>
                      <a:srcRect/>
                      <a:stretch>
                        <a:fillRect/>
                      </a:stretch>
                    </p:blipFill>
                    <p:spPr bwMode="auto">
                      <a:xfrm>
                        <a:off x="7848600" y="5638800"/>
                        <a:ext cx="414337"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9" name="Objekt 78"/>
          <p:cNvGraphicFramePr>
            <a:graphicFrameLocks noChangeAspect="1"/>
          </p:cNvGraphicFramePr>
          <p:nvPr>
            <p:extLst>
              <p:ext uri="{D42A27DB-BD31-4B8C-83A1-F6EECF244321}">
                <p14:modId xmlns:p14="http://schemas.microsoft.com/office/powerpoint/2010/main" val="940566280"/>
              </p:ext>
            </p:extLst>
          </p:nvPr>
        </p:nvGraphicFramePr>
        <p:xfrm>
          <a:off x="2068513" y="5638800"/>
          <a:ext cx="392112" cy="420688"/>
        </p:xfrm>
        <a:graphic>
          <a:graphicData uri="http://schemas.openxmlformats.org/presentationml/2006/ole">
            <mc:AlternateContent xmlns:mc="http://schemas.openxmlformats.org/markup-compatibility/2006">
              <mc:Choice xmlns:v="urn:schemas-microsoft-com:vml" Requires="v">
                <p:oleObj spid="_x0000_s249948" name="Formel" r:id="rId6" imgW="228600" imgH="241200" progId="Equation.3">
                  <p:embed/>
                </p:oleObj>
              </mc:Choice>
              <mc:Fallback>
                <p:oleObj name="Formel" r:id="rId6" imgW="228600" imgH="241200" progId="Equation.3">
                  <p:embed/>
                  <p:pic>
                    <p:nvPicPr>
                      <p:cNvPr id="0" name=""/>
                      <p:cNvPicPr>
                        <a:picLocks noChangeAspect="1" noChangeArrowheads="1"/>
                      </p:cNvPicPr>
                      <p:nvPr/>
                    </p:nvPicPr>
                    <p:blipFill>
                      <a:blip r:embed="rId7"/>
                      <a:srcRect/>
                      <a:stretch>
                        <a:fillRect/>
                      </a:stretch>
                    </p:blipFill>
                    <p:spPr bwMode="auto">
                      <a:xfrm>
                        <a:off x="2068513" y="5638800"/>
                        <a:ext cx="392112"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0" name="Objekt 79"/>
          <p:cNvGraphicFramePr>
            <a:graphicFrameLocks noChangeAspect="1"/>
          </p:cNvGraphicFramePr>
          <p:nvPr>
            <p:extLst>
              <p:ext uri="{D42A27DB-BD31-4B8C-83A1-F6EECF244321}">
                <p14:modId xmlns:p14="http://schemas.microsoft.com/office/powerpoint/2010/main" val="3656006274"/>
              </p:ext>
            </p:extLst>
          </p:nvPr>
        </p:nvGraphicFramePr>
        <p:xfrm>
          <a:off x="2297113" y="3581400"/>
          <a:ext cx="719137" cy="420688"/>
        </p:xfrm>
        <a:graphic>
          <a:graphicData uri="http://schemas.openxmlformats.org/presentationml/2006/ole">
            <mc:AlternateContent xmlns:mc="http://schemas.openxmlformats.org/markup-compatibility/2006">
              <mc:Choice xmlns:v="urn:schemas-microsoft-com:vml" Requires="v">
                <p:oleObj spid="_x0000_s249949" name="Formel" r:id="rId8" imgW="419040" imgH="241200" progId="Equation.3">
                  <p:embed/>
                </p:oleObj>
              </mc:Choice>
              <mc:Fallback>
                <p:oleObj name="Formel" r:id="rId8" imgW="419040" imgH="241200" progId="Equation.3">
                  <p:embed/>
                  <p:pic>
                    <p:nvPicPr>
                      <p:cNvPr id="0" name=""/>
                      <p:cNvPicPr>
                        <a:picLocks noChangeAspect="1" noChangeArrowheads="1"/>
                      </p:cNvPicPr>
                      <p:nvPr/>
                    </p:nvPicPr>
                    <p:blipFill>
                      <a:blip r:embed="rId9"/>
                      <a:srcRect/>
                      <a:stretch>
                        <a:fillRect/>
                      </a:stretch>
                    </p:blipFill>
                    <p:spPr bwMode="auto">
                      <a:xfrm>
                        <a:off x="2297113" y="3581400"/>
                        <a:ext cx="719137"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 name="Objekt 80"/>
          <p:cNvGraphicFramePr>
            <a:graphicFrameLocks noChangeAspect="1"/>
          </p:cNvGraphicFramePr>
          <p:nvPr>
            <p:extLst>
              <p:ext uri="{D42A27DB-BD31-4B8C-83A1-F6EECF244321}">
                <p14:modId xmlns:p14="http://schemas.microsoft.com/office/powerpoint/2010/main" val="3413150246"/>
              </p:ext>
            </p:extLst>
          </p:nvPr>
        </p:nvGraphicFramePr>
        <p:xfrm>
          <a:off x="7162800" y="3581400"/>
          <a:ext cx="741363" cy="420688"/>
        </p:xfrm>
        <a:graphic>
          <a:graphicData uri="http://schemas.openxmlformats.org/presentationml/2006/ole">
            <mc:AlternateContent xmlns:mc="http://schemas.openxmlformats.org/markup-compatibility/2006">
              <mc:Choice xmlns:v="urn:schemas-microsoft-com:vml" Requires="v">
                <p:oleObj spid="_x0000_s249950" name="Formel" r:id="rId10" imgW="431640" imgH="241200" progId="Equation.3">
                  <p:embed/>
                </p:oleObj>
              </mc:Choice>
              <mc:Fallback>
                <p:oleObj name="Formel" r:id="rId10" imgW="431640" imgH="241200" progId="Equation.3">
                  <p:embed/>
                  <p:pic>
                    <p:nvPicPr>
                      <p:cNvPr id="0" name=""/>
                      <p:cNvPicPr>
                        <a:picLocks noChangeAspect="1" noChangeArrowheads="1"/>
                      </p:cNvPicPr>
                      <p:nvPr/>
                    </p:nvPicPr>
                    <p:blipFill>
                      <a:blip r:embed="rId11"/>
                      <a:srcRect/>
                      <a:stretch>
                        <a:fillRect/>
                      </a:stretch>
                    </p:blipFill>
                    <p:spPr bwMode="auto">
                      <a:xfrm>
                        <a:off x="7162800" y="3581400"/>
                        <a:ext cx="741363"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Ellipse 12"/>
          <p:cNvSpPr/>
          <p:nvPr/>
        </p:nvSpPr>
        <p:spPr bwMode="auto">
          <a:xfrm>
            <a:off x="6477000" y="3200400"/>
            <a:ext cx="1447800" cy="1447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9345959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Kleinsignalmodell</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Das vollständige Kleinsignalmodell des Transistors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42</a:t>
            </a:fld>
            <a:endParaRPr lang="de-DE" altLang="de-DE"/>
          </a:p>
        </p:txBody>
      </p:sp>
      <p:sp>
        <p:nvSpPr>
          <p:cNvPr id="54" name="Line 63"/>
          <p:cNvSpPr>
            <a:spLocks noChangeShapeType="1"/>
          </p:cNvSpPr>
          <p:nvPr/>
        </p:nvSpPr>
        <p:spPr bwMode="auto">
          <a:xfrm>
            <a:off x="838200" y="2819400"/>
            <a:ext cx="11303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6" name="Ellipse 55"/>
          <p:cNvSpPr/>
          <p:nvPr/>
        </p:nvSpPr>
        <p:spPr bwMode="auto">
          <a:xfrm>
            <a:off x="2209800" y="2971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Ellipse 59"/>
          <p:cNvSpPr/>
          <p:nvPr/>
        </p:nvSpPr>
        <p:spPr bwMode="auto">
          <a:xfrm>
            <a:off x="22098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1" name="Gerade Verbindung 60"/>
          <p:cNvCxnSpPr>
            <a:stCxn id="60" idx="4"/>
          </p:cNvCxnSpPr>
          <p:nvPr/>
        </p:nvCxnSpPr>
        <p:spPr bwMode="auto">
          <a:xfrm>
            <a:off x="2362200" y="3429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23622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2362200" y="2819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362200" y="3581400"/>
            <a:ext cx="1447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Line 32"/>
          <p:cNvSpPr>
            <a:spLocks noChangeShapeType="1"/>
          </p:cNvSpPr>
          <p:nvPr/>
        </p:nvSpPr>
        <p:spPr bwMode="auto">
          <a:xfrm>
            <a:off x="990600" y="3581400"/>
            <a:ext cx="16764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6" name="Textfeld 85"/>
          <p:cNvSpPr txBox="1"/>
          <p:nvPr/>
        </p:nvSpPr>
        <p:spPr>
          <a:xfrm>
            <a:off x="1524000" y="3048000"/>
            <a:ext cx="449162" cy="276999"/>
          </a:xfrm>
          <a:prstGeom prst="rect">
            <a:avLst/>
          </a:prstGeom>
          <a:noFill/>
        </p:spPr>
        <p:txBody>
          <a:bodyPr wrap="none" rtlCol="0">
            <a:spAutoFit/>
          </a:bodyPr>
          <a:lstStyle/>
          <a:p>
            <a:r>
              <a:rPr lang="de-DE" dirty="0" err="1" smtClean="0"/>
              <a:t>Vgs</a:t>
            </a:r>
            <a:endParaRPr lang="de-DE" dirty="0"/>
          </a:p>
        </p:txBody>
      </p:sp>
      <p:sp>
        <p:nvSpPr>
          <p:cNvPr id="87" name="Textfeld 86"/>
          <p:cNvSpPr txBox="1"/>
          <p:nvPr/>
        </p:nvSpPr>
        <p:spPr>
          <a:xfrm>
            <a:off x="2286000" y="2819400"/>
            <a:ext cx="1707520" cy="276999"/>
          </a:xfrm>
          <a:prstGeom prst="rect">
            <a:avLst/>
          </a:prstGeom>
          <a:noFill/>
        </p:spPr>
        <p:txBody>
          <a:bodyPr wrap="none" rtlCol="0">
            <a:spAutoFit/>
          </a:bodyPr>
          <a:lstStyle/>
          <a:p>
            <a:r>
              <a:rPr lang="de-DE" dirty="0" smtClean="0"/>
              <a:t>I = </a:t>
            </a:r>
            <a:r>
              <a:rPr lang="de-DE" dirty="0" err="1" smtClean="0"/>
              <a:t>gm</a:t>
            </a:r>
            <a:r>
              <a:rPr lang="de-DE" dirty="0" smtClean="0"/>
              <a:t> </a:t>
            </a:r>
            <a:r>
              <a:rPr lang="de-DE" dirty="0" err="1" smtClean="0"/>
              <a:t>Vgs</a:t>
            </a:r>
            <a:r>
              <a:rPr lang="de-DE" dirty="0" smtClean="0"/>
              <a:t> + </a:t>
            </a:r>
            <a:r>
              <a:rPr lang="de-DE" dirty="0" err="1" smtClean="0"/>
              <a:t>gmb</a:t>
            </a:r>
            <a:r>
              <a:rPr lang="de-DE" dirty="0" smtClean="0"/>
              <a:t> </a:t>
            </a:r>
            <a:r>
              <a:rPr lang="de-DE" dirty="0" err="1" smtClean="0"/>
              <a:t>Vbs</a:t>
            </a:r>
            <a:endParaRPr lang="de-DE" dirty="0"/>
          </a:p>
        </p:txBody>
      </p:sp>
      <p:sp>
        <p:nvSpPr>
          <p:cNvPr id="3" name="Textfeld 2"/>
          <p:cNvSpPr txBox="1"/>
          <p:nvPr/>
        </p:nvSpPr>
        <p:spPr>
          <a:xfrm>
            <a:off x="1676400" y="2819400"/>
            <a:ext cx="274435" cy="276999"/>
          </a:xfrm>
          <a:prstGeom prst="rect">
            <a:avLst/>
          </a:prstGeom>
          <a:noFill/>
        </p:spPr>
        <p:txBody>
          <a:bodyPr wrap="none" rtlCol="0">
            <a:spAutoFit/>
          </a:bodyPr>
          <a:lstStyle/>
          <a:p>
            <a:r>
              <a:rPr lang="de-DE" dirty="0" smtClean="0"/>
              <a:t>+</a:t>
            </a:r>
            <a:endParaRPr lang="de-DE" dirty="0"/>
          </a:p>
        </p:txBody>
      </p:sp>
      <p:sp>
        <p:nvSpPr>
          <p:cNvPr id="88" name="Textfeld 87"/>
          <p:cNvSpPr txBox="1"/>
          <p:nvPr/>
        </p:nvSpPr>
        <p:spPr>
          <a:xfrm>
            <a:off x="1695636" y="3276600"/>
            <a:ext cx="235962" cy="276999"/>
          </a:xfrm>
          <a:prstGeom prst="rect">
            <a:avLst/>
          </a:prstGeom>
          <a:noFill/>
        </p:spPr>
        <p:txBody>
          <a:bodyPr wrap="none" rtlCol="0">
            <a:spAutoFit/>
          </a:bodyPr>
          <a:lstStyle/>
          <a:p>
            <a:r>
              <a:rPr lang="de-DE" dirty="0" smtClean="0"/>
              <a:t>-</a:t>
            </a:r>
            <a:endParaRPr lang="de-DE" dirty="0"/>
          </a:p>
        </p:txBody>
      </p:sp>
      <p:cxnSp>
        <p:nvCxnSpPr>
          <p:cNvPr id="8" name="Gerade Verbindung mit Pfeil 7"/>
          <p:cNvCxnSpPr/>
          <p:nvPr/>
        </p:nvCxnSpPr>
        <p:spPr bwMode="auto">
          <a:xfrm flipH="1">
            <a:off x="2362200" y="2819400"/>
            <a:ext cx="1981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1676400" y="2514600"/>
            <a:ext cx="304892" cy="276999"/>
          </a:xfrm>
          <a:prstGeom prst="rect">
            <a:avLst/>
          </a:prstGeom>
          <a:noFill/>
        </p:spPr>
        <p:txBody>
          <a:bodyPr wrap="none" rtlCol="0">
            <a:spAutoFit/>
          </a:bodyPr>
          <a:lstStyle/>
          <a:p>
            <a:r>
              <a:rPr lang="de-DE" dirty="0" smtClean="0"/>
              <a:t>G</a:t>
            </a:r>
            <a:endParaRPr lang="de-DE" dirty="0"/>
          </a:p>
        </p:txBody>
      </p:sp>
      <p:sp>
        <p:nvSpPr>
          <p:cNvPr id="89" name="Textfeld 88"/>
          <p:cNvSpPr txBox="1"/>
          <p:nvPr/>
        </p:nvSpPr>
        <p:spPr>
          <a:xfrm>
            <a:off x="1685217" y="3581400"/>
            <a:ext cx="287258" cy="276999"/>
          </a:xfrm>
          <a:prstGeom prst="rect">
            <a:avLst/>
          </a:prstGeom>
          <a:noFill/>
        </p:spPr>
        <p:txBody>
          <a:bodyPr wrap="none" rtlCol="0">
            <a:spAutoFit/>
          </a:bodyPr>
          <a:lstStyle/>
          <a:p>
            <a:r>
              <a:rPr lang="de-DE" dirty="0" smtClean="0"/>
              <a:t>S</a:t>
            </a:r>
            <a:endParaRPr lang="de-DE" dirty="0"/>
          </a:p>
        </p:txBody>
      </p:sp>
      <p:sp>
        <p:nvSpPr>
          <p:cNvPr id="90" name="Line 32"/>
          <p:cNvSpPr>
            <a:spLocks noChangeShapeType="1"/>
          </p:cNvSpPr>
          <p:nvPr/>
        </p:nvSpPr>
        <p:spPr bwMode="auto">
          <a:xfrm>
            <a:off x="685800" y="4419600"/>
            <a:ext cx="3581399"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91" name="Textfeld 90"/>
          <p:cNvSpPr txBox="1"/>
          <p:nvPr/>
        </p:nvSpPr>
        <p:spPr>
          <a:xfrm>
            <a:off x="1676400" y="4419600"/>
            <a:ext cx="287258" cy="276999"/>
          </a:xfrm>
          <a:prstGeom prst="rect">
            <a:avLst/>
          </a:prstGeom>
          <a:noFill/>
        </p:spPr>
        <p:txBody>
          <a:bodyPr wrap="none" rtlCol="0">
            <a:spAutoFit/>
          </a:bodyPr>
          <a:lstStyle/>
          <a:p>
            <a:r>
              <a:rPr lang="de-DE" dirty="0" smtClean="0"/>
              <a:t>B</a:t>
            </a:r>
            <a:endParaRPr lang="de-DE" dirty="0"/>
          </a:p>
        </p:txBody>
      </p:sp>
      <p:sp>
        <p:nvSpPr>
          <p:cNvPr id="92" name="Textfeld 91"/>
          <p:cNvSpPr txBox="1"/>
          <p:nvPr/>
        </p:nvSpPr>
        <p:spPr>
          <a:xfrm>
            <a:off x="1596193" y="3886200"/>
            <a:ext cx="457177" cy="276999"/>
          </a:xfrm>
          <a:prstGeom prst="rect">
            <a:avLst/>
          </a:prstGeom>
          <a:noFill/>
        </p:spPr>
        <p:txBody>
          <a:bodyPr wrap="none" rtlCol="0">
            <a:spAutoFit/>
          </a:bodyPr>
          <a:lstStyle/>
          <a:p>
            <a:r>
              <a:rPr lang="de-DE" dirty="0" err="1" smtClean="0"/>
              <a:t>Vbg</a:t>
            </a:r>
            <a:endParaRPr lang="de-DE" dirty="0"/>
          </a:p>
        </p:txBody>
      </p:sp>
      <p:sp>
        <p:nvSpPr>
          <p:cNvPr id="93" name="Textfeld 92"/>
          <p:cNvSpPr txBox="1"/>
          <p:nvPr/>
        </p:nvSpPr>
        <p:spPr>
          <a:xfrm>
            <a:off x="2514600" y="2514600"/>
            <a:ext cx="304892" cy="276999"/>
          </a:xfrm>
          <a:prstGeom prst="rect">
            <a:avLst/>
          </a:prstGeom>
          <a:noFill/>
        </p:spPr>
        <p:txBody>
          <a:bodyPr wrap="none" rtlCol="0">
            <a:spAutoFit/>
          </a:bodyPr>
          <a:lstStyle/>
          <a:p>
            <a:r>
              <a:rPr lang="de-DE" dirty="0" smtClean="0"/>
              <a:t>D</a:t>
            </a:r>
            <a:endParaRPr lang="de-DE" dirty="0"/>
          </a:p>
        </p:txBody>
      </p:sp>
      <p:sp>
        <p:nvSpPr>
          <p:cNvPr id="94" name="Textfeld 93"/>
          <p:cNvSpPr txBox="1"/>
          <p:nvPr/>
        </p:nvSpPr>
        <p:spPr>
          <a:xfrm>
            <a:off x="1676400" y="4114800"/>
            <a:ext cx="274435" cy="276999"/>
          </a:xfrm>
          <a:prstGeom prst="rect">
            <a:avLst/>
          </a:prstGeom>
          <a:noFill/>
        </p:spPr>
        <p:txBody>
          <a:bodyPr wrap="none" rtlCol="0">
            <a:spAutoFit/>
          </a:bodyPr>
          <a:lstStyle/>
          <a:p>
            <a:r>
              <a:rPr lang="de-DE" dirty="0" smtClean="0"/>
              <a:t>+</a:t>
            </a:r>
            <a:endParaRPr lang="de-DE" dirty="0"/>
          </a:p>
        </p:txBody>
      </p:sp>
      <p:cxnSp>
        <p:nvCxnSpPr>
          <p:cNvPr id="17" name="Gerade Verbindung 16"/>
          <p:cNvCxnSpPr/>
          <p:nvPr/>
        </p:nvCxnSpPr>
        <p:spPr bwMode="auto">
          <a:xfrm>
            <a:off x="3200400" y="2819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3124200" y="3048000"/>
            <a:ext cx="152400" cy="304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5" name="Gerade Verbindung 94"/>
          <p:cNvCxnSpPr/>
          <p:nvPr/>
        </p:nvCxnSpPr>
        <p:spPr bwMode="auto">
          <a:xfrm>
            <a:off x="3200400" y="33528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3200400" y="3276600"/>
            <a:ext cx="397866" cy="276999"/>
          </a:xfrm>
          <a:prstGeom prst="rect">
            <a:avLst/>
          </a:prstGeom>
          <a:noFill/>
        </p:spPr>
        <p:txBody>
          <a:bodyPr wrap="none" rtlCol="0">
            <a:spAutoFit/>
          </a:bodyPr>
          <a:lstStyle/>
          <a:p>
            <a:r>
              <a:rPr lang="de-DE" dirty="0" err="1" smtClean="0"/>
              <a:t>rds</a:t>
            </a:r>
            <a:endParaRPr lang="de-DE" dirty="0"/>
          </a:p>
        </p:txBody>
      </p:sp>
      <p:grpSp>
        <p:nvGrpSpPr>
          <p:cNvPr id="97" name="Gruppieren 96"/>
          <p:cNvGrpSpPr/>
          <p:nvPr/>
        </p:nvGrpSpPr>
        <p:grpSpPr>
          <a:xfrm>
            <a:off x="1143000" y="2819400"/>
            <a:ext cx="304800" cy="762000"/>
            <a:chOff x="4876800" y="1828800"/>
            <a:chExt cx="457200" cy="685800"/>
          </a:xfrm>
        </p:grpSpPr>
        <p:cxnSp>
          <p:nvCxnSpPr>
            <p:cNvPr id="98" name="Gerade Verbindung 97"/>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2" name="Gruppieren 101"/>
          <p:cNvGrpSpPr/>
          <p:nvPr/>
        </p:nvGrpSpPr>
        <p:grpSpPr>
          <a:xfrm>
            <a:off x="685800" y="2819400"/>
            <a:ext cx="304800" cy="762000"/>
            <a:chOff x="4876800" y="1828800"/>
            <a:chExt cx="457200" cy="685800"/>
          </a:xfrm>
        </p:grpSpPr>
        <p:cxnSp>
          <p:nvCxnSpPr>
            <p:cNvPr id="103" name="Gerade Verbindung 102"/>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2" name="Gerade Verbindung 21"/>
          <p:cNvCxnSpPr/>
          <p:nvPr/>
        </p:nvCxnSpPr>
        <p:spPr bwMode="auto">
          <a:xfrm>
            <a:off x="838200" y="3581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7" name="Gruppieren 106"/>
          <p:cNvGrpSpPr/>
          <p:nvPr/>
        </p:nvGrpSpPr>
        <p:grpSpPr>
          <a:xfrm>
            <a:off x="3962400" y="2819400"/>
            <a:ext cx="304800" cy="838200"/>
            <a:chOff x="4876800" y="1828800"/>
            <a:chExt cx="457200" cy="685800"/>
          </a:xfrm>
        </p:grpSpPr>
        <p:cxnSp>
          <p:nvCxnSpPr>
            <p:cNvPr id="108" name="Gerade Verbindung 107"/>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110"/>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2" name="Gruppieren 111"/>
          <p:cNvGrpSpPr/>
          <p:nvPr/>
        </p:nvGrpSpPr>
        <p:grpSpPr>
          <a:xfrm>
            <a:off x="1143000" y="3581400"/>
            <a:ext cx="304800" cy="838200"/>
            <a:chOff x="4876800" y="1828800"/>
            <a:chExt cx="457200" cy="685800"/>
          </a:xfrm>
        </p:grpSpPr>
        <p:cxnSp>
          <p:nvCxnSpPr>
            <p:cNvPr id="113" name="Gerade Verbindung 112"/>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115"/>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Gerade Verbindung 24"/>
          <p:cNvCxnSpPr/>
          <p:nvPr/>
        </p:nvCxnSpPr>
        <p:spPr bwMode="auto">
          <a:xfrm>
            <a:off x="4114800" y="36576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feld 25"/>
          <p:cNvSpPr txBox="1"/>
          <p:nvPr/>
        </p:nvSpPr>
        <p:spPr>
          <a:xfrm>
            <a:off x="4114800" y="3276600"/>
            <a:ext cx="413896" cy="276999"/>
          </a:xfrm>
          <a:prstGeom prst="rect">
            <a:avLst/>
          </a:prstGeom>
          <a:noFill/>
        </p:spPr>
        <p:txBody>
          <a:bodyPr wrap="none" rtlCol="0">
            <a:spAutoFit/>
          </a:bodyPr>
          <a:lstStyle/>
          <a:p>
            <a:r>
              <a:rPr lang="de-DE" dirty="0" err="1" smtClean="0"/>
              <a:t>Cjd</a:t>
            </a:r>
            <a:endParaRPr lang="de-DE" dirty="0"/>
          </a:p>
        </p:txBody>
      </p:sp>
      <p:sp>
        <p:nvSpPr>
          <p:cNvPr id="117" name="Textfeld 116"/>
          <p:cNvSpPr txBox="1"/>
          <p:nvPr/>
        </p:nvSpPr>
        <p:spPr>
          <a:xfrm>
            <a:off x="1299408" y="4038600"/>
            <a:ext cx="405881" cy="276999"/>
          </a:xfrm>
          <a:prstGeom prst="rect">
            <a:avLst/>
          </a:prstGeom>
          <a:noFill/>
        </p:spPr>
        <p:txBody>
          <a:bodyPr wrap="none" rtlCol="0">
            <a:spAutoFit/>
          </a:bodyPr>
          <a:lstStyle/>
          <a:p>
            <a:r>
              <a:rPr lang="de-DE" dirty="0" err="1" smtClean="0"/>
              <a:t>Cjs</a:t>
            </a:r>
            <a:endParaRPr lang="de-DE" dirty="0"/>
          </a:p>
        </p:txBody>
      </p:sp>
      <p:sp>
        <p:nvSpPr>
          <p:cNvPr id="118" name="Textfeld 117"/>
          <p:cNvSpPr txBox="1"/>
          <p:nvPr/>
        </p:nvSpPr>
        <p:spPr>
          <a:xfrm>
            <a:off x="1117353" y="2895600"/>
            <a:ext cx="457177" cy="276999"/>
          </a:xfrm>
          <a:prstGeom prst="rect">
            <a:avLst/>
          </a:prstGeom>
          <a:noFill/>
        </p:spPr>
        <p:txBody>
          <a:bodyPr wrap="none" rtlCol="0">
            <a:spAutoFit/>
          </a:bodyPr>
          <a:lstStyle/>
          <a:p>
            <a:r>
              <a:rPr lang="de-DE" dirty="0" err="1" smtClean="0"/>
              <a:t>Cgs</a:t>
            </a:r>
            <a:endParaRPr lang="de-DE" dirty="0"/>
          </a:p>
        </p:txBody>
      </p:sp>
      <p:sp>
        <p:nvSpPr>
          <p:cNvPr id="119" name="Textfeld 118"/>
          <p:cNvSpPr txBox="1"/>
          <p:nvPr/>
        </p:nvSpPr>
        <p:spPr>
          <a:xfrm>
            <a:off x="529392" y="3276600"/>
            <a:ext cx="465192" cy="276999"/>
          </a:xfrm>
          <a:prstGeom prst="rect">
            <a:avLst/>
          </a:prstGeom>
          <a:noFill/>
        </p:spPr>
        <p:txBody>
          <a:bodyPr wrap="none" rtlCol="0">
            <a:spAutoFit/>
          </a:bodyPr>
          <a:lstStyle/>
          <a:p>
            <a:r>
              <a:rPr lang="de-DE" dirty="0" err="1" smtClean="0"/>
              <a:t>Cgb</a:t>
            </a:r>
            <a:endParaRPr lang="de-DE" dirty="0"/>
          </a:p>
        </p:txBody>
      </p:sp>
      <p:grpSp>
        <p:nvGrpSpPr>
          <p:cNvPr id="120" name="Gruppieren 119"/>
          <p:cNvGrpSpPr/>
          <p:nvPr/>
        </p:nvGrpSpPr>
        <p:grpSpPr>
          <a:xfrm rot="16200000">
            <a:off x="2057400" y="1905000"/>
            <a:ext cx="304800" cy="762000"/>
            <a:chOff x="4876800" y="1828800"/>
            <a:chExt cx="457200" cy="685800"/>
          </a:xfrm>
        </p:grpSpPr>
        <p:cxnSp>
          <p:nvCxnSpPr>
            <p:cNvPr id="121" name="Gerade Verbindung 120"/>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121"/>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122"/>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Gerade Verbindung 123"/>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9" name="Gerade Verbindung 28"/>
          <p:cNvCxnSpPr/>
          <p:nvPr/>
        </p:nvCxnSpPr>
        <p:spPr bwMode="auto">
          <a:xfrm>
            <a:off x="2895600" y="2286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flipH="1">
            <a:off x="2590800" y="2286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Gerade Verbindung 124"/>
          <p:cNvCxnSpPr/>
          <p:nvPr/>
        </p:nvCxnSpPr>
        <p:spPr bwMode="auto">
          <a:xfrm flipH="1">
            <a:off x="1524000" y="2286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Gerade Verbindung 125"/>
          <p:cNvCxnSpPr/>
          <p:nvPr/>
        </p:nvCxnSpPr>
        <p:spPr bwMode="auto">
          <a:xfrm>
            <a:off x="1524000" y="2286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Textfeld 126"/>
          <p:cNvSpPr txBox="1"/>
          <p:nvPr/>
        </p:nvSpPr>
        <p:spPr>
          <a:xfrm>
            <a:off x="2286000" y="1981200"/>
            <a:ext cx="745717" cy="276999"/>
          </a:xfrm>
          <a:prstGeom prst="rect">
            <a:avLst/>
          </a:prstGeom>
          <a:noFill/>
        </p:spPr>
        <p:txBody>
          <a:bodyPr wrap="none" rtlCol="0">
            <a:spAutoFit/>
          </a:bodyPr>
          <a:lstStyle/>
          <a:p>
            <a:r>
              <a:rPr lang="de-DE" dirty="0" err="1" smtClean="0"/>
              <a:t>Cgd_ovl</a:t>
            </a:r>
            <a:endParaRPr lang="de-DE" dirty="0"/>
          </a:p>
        </p:txBody>
      </p:sp>
    </p:spTree>
    <p:extLst>
      <p:ext uri="{BB962C8B-B14F-4D97-AF65-F5344CB8AC3E}">
        <p14:creationId xmlns:p14="http://schemas.microsoft.com/office/powerpoint/2010/main" val="5793871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Tunneleffekt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hlinkClick r:id="rId3"/>
              </a:rPr>
              <a:t>http://</a:t>
            </a:r>
            <a:r>
              <a:rPr lang="de-DE" sz="1400" dirty="0" smtClean="0">
                <a:hlinkClick r:id="rId3"/>
              </a:rPr>
              <a:t>www.research.ibm.com/articles/madewithatoms.shtml#fbid=VkLOSNH6EoF</a:t>
            </a:r>
            <a:endParaRPr lang="de-DE" sz="1400" dirty="0" smtClean="0"/>
          </a:p>
          <a:p>
            <a:pPr eaLnBrk="1" hangingPunct="1"/>
            <a:r>
              <a:rPr lang="de-DE" sz="1400" dirty="0">
                <a:hlinkClick r:id="rId4"/>
              </a:rPr>
              <a:t>http://www.soitec.com/en/technologies/smart-cut</a:t>
            </a:r>
            <a:r>
              <a:rPr lang="de-DE" sz="1400" dirty="0" smtClean="0">
                <a:hlinkClick r:id="rId4"/>
              </a:rPr>
              <a:t>/</a:t>
            </a:r>
            <a:endParaRPr lang="de-DE" sz="1400" dirty="0" smtClean="0"/>
          </a:p>
          <a:p>
            <a:pPr eaLnBrk="1" hangingPunct="1"/>
            <a:r>
              <a:rPr lang="de-DE" sz="1400" dirty="0">
                <a:hlinkClick r:id="rId5"/>
              </a:rPr>
              <a:t>http://</a:t>
            </a:r>
            <a:r>
              <a:rPr lang="de-DE" sz="1400" dirty="0" smtClean="0">
                <a:hlinkClick r:id="rId5"/>
              </a:rPr>
              <a:t>en.wikipedia.org/wiki/Scanning_tunneling_microscope</a:t>
            </a:r>
            <a:endParaRPr lang="de-DE" sz="1400" dirty="0" smtClean="0"/>
          </a:p>
          <a:p>
            <a:pPr eaLnBrk="1" hangingPunct="1"/>
            <a:r>
              <a:rPr lang="en-US" sz="1400" dirty="0"/>
              <a:t>To move a particular atom to a different point on the surface of a sample, you position the STM tip above the atom. You then lower the tip to the point where the van der Waals force is strong enough to make the atom stick to another atom at the end of the STM tip when it’s moved </a:t>
            </a:r>
            <a:r>
              <a:rPr lang="en-US" sz="1400" dirty="0" smtClean="0"/>
              <a:t>latterly</a:t>
            </a:r>
          </a:p>
          <a:p>
            <a:pPr eaLnBrk="1" hangingPunct="1"/>
            <a:r>
              <a:rPr lang="de-DE" sz="1400" dirty="0"/>
              <a:t>Besitzt zur Zeit der Annäherung nur ein Atom eine Ladungsverschiebung (Dipol), so kann es bei dem anderen Atom eine Ladungsverschiebung induzieren, so dass wiederum der positiv polarisierte Teil des einen Atoms den negativ polarisierten Teil des anderen Atoms anzieht.</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43</a:t>
            </a:fld>
            <a:endParaRPr lang="de-DE" altLang="de-DE"/>
          </a:p>
        </p:txBody>
      </p:sp>
      <p:sp>
        <p:nvSpPr>
          <p:cNvPr id="2" name="AutoShape 2"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4"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250886" name="Picture 6" descr="http://teachingkidsnews.com/wp-content/uploads/2013/05/IBM-A-Boy-And-His-Atom.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3400" y="3200400"/>
            <a:ext cx="3581400" cy="2014538"/>
          </a:xfrm>
          <a:prstGeom prst="rect">
            <a:avLst/>
          </a:prstGeom>
          <a:noFill/>
          <a:extLst>
            <a:ext uri="{909E8E84-426E-40DD-AFC4-6F175D3DCCD1}">
              <a14:hiddenFill xmlns:a14="http://schemas.microsoft.com/office/drawing/2010/main">
                <a:solidFill>
                  <a:srgbClr val="FFFFFF"/>
                </a:solidFill>
              </a14:hiddenFill>
            </a:ext>
          </a:extLst>
        </p:spPr>
      </p:pic>
      <p:pic>
        <p:nvPicPr>
          <p:cNvPr id="250887"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2895600"/>
            <a:ext cx="4137825" cy="230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0891" name="Picture 11" descr="https://www.uni-due.de/~hc0014/S+WM/Definitionen/VanDerWaal2.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 y="5638800"/>
            <a:ext cx="4188043" cy="762000"/>
          </a:xfrm>
          <a:prstGeom prst="rect">
            <a:avLst/>
          </a:prstGeom>
          <a:noFill/>
          <a:extLst>
            <a:ext uri="{909E8E84-426E-40DD-AFC4-6F175D3DCCD1}">
              <a14:hiddenFill xmlns:a14="http://schemas.microsoft.com/office/drawing/2010/main">
                <a:solidFill>
                  <a:srgbClr val="FFFFFF"/>
                </a:solidFill>
              </a14:hiddenFill>
            </a:ext>
          </a:extLst>
        </p:spPr>
      </p:pic>
      <p:pic>
        <p:nvPicPr>
          <p:cNvPr id="250893" name="Picture 13" descr="tunneling smiley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91200" y="4800600"/>
            <a:ext cx="2895600" cy="1741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534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Tunneleffekt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https://www.youtube.com/watch?v=oSCX78-8-q0</a:t>
            </a:r>
            <a:endParaRPr lang="de-DE" sz="1400" dirty="0" smtClean="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44</a:t>
            </a:fld>
            <a:endParaRPr lang="de-DE" altLang="de-DE"/>
          </a:p>
        </p:txBody>
      </p:sp>
      <p:sp>
        <p:nvSpPr>
          <p:cNvPr id="2" name="AutoShape 2"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4"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3" name="oSCX78-8-q0"/>
          <p:cNvPicPr>
            <a:picLocks noRot="1" noChangeAspect="1"/>
          </p:cNvPicPr>
          <p:nvPr>
            <a:videoFile r:link="rId1"/>
          </p:nvPr>
        </p:nvPicPr>
        <p:blipFill>
          <a:blip r:embed="rId4"/>
          <a:stretch>
            <a:fillRect/>
          </a:stretch>
        </p:blipFill>
        <p:spPr>
          <a:xfrm>
            <a:off x="609600" y="1219200"/>
            <a:ext cx="4572000" cy="2571750"/>
          </a:xfrm>
          <a:prstGeom prst="rect">
            <a:avLst/>
          </a:prstGeom>
        </p:spPr>
      </p:pic>
    </p:spTree>
    <p:extLst>
      <p:ext uri="{BB962C8B-B14F-4D97-AF65-F5344CB8AC3E}">
        <p14:creationId xmlns:p14="http://schemas.microsoft.com/office/powerpoint/2010/main" val="28947097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Vielen Dank</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45</a:t>
            </a:fld>
            <a:endParaRPr lang="de-DE" altLang="de-DE"/>
          </a:p>
        </p:txBody>
      </p:sp>
    </p:spTree>
    <p:extLst>
      <p:ext uri="{BB962C8B-B14F-4D97-AF65-F5344CB8AC3E}">
        <p14:creationId xmlns:p14="http://schemas.microsoft.com/office/powerpoint/2010/main" val="1069379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Kapazitäten</a:t>
            </a:r>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Dynamische Kapazitäten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46</a:t>
            </a:fld>
            <a:endParaRPr lang="de-DE" altLang="de-DE"/>
          </a:p>
        </p:txBody>
      </p:sp>
      <p:sp>
        <p:nvSpPr>
          <p:cNvPr id="48" name="Rechteck 47"/>
          <p:cNvSpPr/>
          <p:nvPr/>
        </p:nvSpPr>
        <p:spPr bwMode="auto">
          <a:xfrm>
            <a:off x="10668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29" name="Ellipse 28"/>
          <p:cNvSpPr/>
          <p:nvPr/>
        </p:nvSpPr>
        <p:spPr bwMode="auto">
          <a:xfrm>
            <a:off x="3048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0" name="Gerade Verbindung 29"/>
          <p:cNvCxnSpPr>
            <a:stCxn id="29" idx="0"/>
          </p:cNvCxnSpPr>
          <p:nvPr/>
        </p:nvCxnSpPr>
        <p:spPr bwMode="auto">
          <a:xfrm flipV="1">
            <a:off x="4572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flipH="1">
            <a:off x="45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a:endCxn id="29" idx="4"/>
          </p:cNvCxnSpPr>
          <p:nvPr/>
        </p:nvCxnSpPr>
        <p:spPr bwMode="auto">
          <a:xfrm flipV="1">
            <a:off x="4572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6096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572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feld 12"/>
          <p:cNvSpPr txBox="1"/>
          <p:nvPr/>
        </p:nvSpPr>
        <p:spPr>
          <a:xfrm>
            <a:off x="329705" y="2971800"/>
            <a:ext cx="813043" cy="276999"/>
          </a:xfrm>
          <a:prstGeom prst="rect">
            <a:avLst/>
          </a:prstGeom>
          <a:noFill/>
        </p:spPr>
        <p:txBody>
          <a:bodyPr wrap="none" rtlCol="0">
            <a:spAutoFit/>
          </a:bodyPr>
          <a:lstStyle/>
          <a:p>
            <a:r>
              <a:rPr lang="de-DE" dirty="0" err="1" smtClean="0"/>
              <a:t>Vgs</a:t>
            </a:r>
            <a:r>
              <a:rPr lang="de-DE" dirty="0" smtClean="0"/>
              <a:t> = V0</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4" name="Rechteck 53"/>
          <p:cNvSpPr/>
          <p:nvPr/>
        </p:nvSpPr>
        <p:spPr bwMode="auto">
          <a:xfrm>
            <a:off x="40386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1" name="Ellipse 60"/>
          <p:cNvSpPr/>
          <p:nvPr/>
        </p:nvSpPr>
        <p:spPr bwMode="auto">
          <a:xfrm>
            <a:off x="32766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2" name="Gerade Verbindung 61"/>
          <p:cNvCxnSpPr>
            <a:stCxn id="61" idx="0"/>
          </p:cNvCxnSpPr>
          <p:nvPr/>
        </p:nvCxnSpPr>
        <p:spPr bwMode="auto">
          <a:xfrm flipV="1">
            <a:off x="34290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H="1">
            <a:off x="34290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a:endCxn id="61" idx="4"/>
          </p:cNvCxnSpPr>
          <p:nvPr/>
        </p:nvCxnSpPr>
        <p:spPr bwMode="auto">
          <a:xfrm flipV="1">
            <a:off x="34290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35814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34290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Textfeld 66"/>
          <p:cNvSpPr txBox="1"/>
          <p:nvPr/>
        </p:nvSpPr>
        <p:spPr>
          <a:xfrm>
            <a:off x="3119565" y="2971800"/>
            <a:ext cx="1176925" cy="276999"/>
          </a:xfrm>
          <a:prstGeom prst="rect">
            <a:avLst/>
          </a:prstGeom>
          <a:noFill/>
        </p:spPr>
        <p:txBody>
          <a:bodyPr wrap="none" rtlCol="0">
            <a:spAutoFit/>
          </a:bodyPr>
          <a:lstStyle/>
          <a:p>
            <a:r>
              <a:rPr lang="de-DE" dirty="0" err="1" smtClean="0"/>
              <a:t>Vgs</a:t>
            </a:r>
            <a:r>
              <a:rPr lang="de-DE" dirty="0" smtClean="0"/>
              <a:t> = V0 + </a:t>
            </a:r>
            <a:r>
              <a:rPr lang="de-DE" dirty="0" err="1" smtClean="0"/>
              <a:t>dV</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0" name="Textfeld 69"/>
          <p:cNvSpPr txBox="1"/>
          <p:nvPr/>
        </p:nvSpPr>
        <p:spPr>
          <a:xfrm>
            <a:off x="5715000" y="2209800"/>
            <a:ext cx="1478290" cy="276999"/>
          </a:xfrm>
          <a:prstGeom prst="rect">
            <a:avLst/>
          </a:prstGeom>
          <a:noFill/>
        </p:spPr>
        <p:txBody>
          <a:bodyPr wrap="none" rtlCol="0">
            <a:spAutoFit/>
          </a:bodyPr>
          <a:lstStyle/>
          <a:p>
            <a:r>
              <a:rPr lang="de-DE" dirty="0" err="1" smtClean="0"/>
              <a:t>Cdynamic</a:t>
            </a:r>
            <a:r>
              <a:rPr lang="de-DE" dirty="0" smtClean="0"/>
              <a:t> = </a:t>
            </a:r>
            <a:r>
              <a:rPr lang="de-DE" dirty="0" err="1" smtClean="0"/>
              <a:t>dQ</a:t>
            </a:r>
            <a:r>
              <a:rPr lang="de-DE" dirty="0" smtClean="0"/>
              <a:t>/</a:t>
            </a:r>
            <a:r>
              <a:rPr lang="de-DE" dirty="0" err="1" smtClean="0"/>
              <a:t>dV</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2" name="Rechteck 71"/>
          <p:cNvSpPr/>
          <p:nvPr/>
        </p:nvSpPr>
        <p:spPr bwMode="auto">
          <a:xfrm>
            <a:off x="69342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Ellipse 75"/>
          <p:cNvSpPr/>
          <p:nvPr/>
        </p:nvSpPr>
        <p:spPr bwMode="auto">
          <a:xfrm>
            <a:off x="61722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7" name="Gerade Verbindung 76"/>
          <p:cNvCxnSpPr>
            <a:stCxn id="76" idx="0"/>
          </p:cNvCxnSpPr>
          <p:nvPr/>
        </p:nvCxnSpPr>
        <p:spPr bwMode="auto">
          <a:xfrm flipV="1">
            <a:off x="63246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flipH="1">
            <a:off x="63246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a:endCxn id="76" idx="4"/>
          </p:cNvCxnSpPr>
          <p:nvPr/>
        </p:nvCxnSpPr>
        <p:spPr bwMode="auto">
          <a:xfrm flipV="1">
            <a:off x="63246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64770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63246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Textfeld 81"/>
          <p:cNvSpPr txBox="1"/>
          <p:nvPr/>
        </p:nvSpPr>
        <p:spPr>
          <a:xfrm>
            <a:off x="6197105" y="2971800"/>
            <a:ext cx="813043" cy="276999"/>
          </a:xfrm>
          <a:prstGeom prst="rect">
            <a:avLst/>
          </a:prstGeom>
          <a:noFill/>
        </p:spPr>
        <p:txBody>
          <a:bodyPr wrap="none" rtlCol="0">
            <a:spAutoFit/>
          </a:bodyPr>
          <a:lstStyle/>
          <a:p>
            <a:r>
              <a:rPr lang="de-DE" dirty="0" err="1" smtClean="0"/>
              <a:t>Vgs</a:t>
            </a:r>
            <a:r>
              <a:rPr lang="de-DE" dirty="0" smtClean="0"/>
              <a:t> = </a:t>
            </a:r>
            <a:r>
              <a:rPr lang="de-DE" dirty="0" err="1" smtClean="0"/>
              <a:t>dV</a:t>
            </a:r>
            <a:endParaRPr lang="de-DE" dirty="0"/>
          </a:p>
        </p:txBody>
      </p: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89" name="Textfeld 88"/>
          <p:cNvSpPr txBox="1"/>
          <p:nvPr/>
        </p:nvSpPr>
        <p:spPr>
          <a:xfrm>
            <a:off x="1066800" y="34290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91" name="Textfeld 90"/>
          <p:cNvSpPr txBox="1"/>
          <p:nvPr/>
        </p:nvSpPr>
        <p:spPr>
          <a:xfrm>
            <a:off x="4039597" y="3429000"/>
            <a:ext cx="684803" cy="276999"/>
          </a:xfrm>
          <a:prstGeom prst="rect">
            <a:avLst/>
          </a:prstGeom>
          <a:noFill/>
        </p:spPr>
        <p:txBody>
          <a:bodyPr wrap="none" rtlCol="0">
            <a:spAutoFit/>
          </a:bodyPr>
          <a:lstStyle/>
          <a:p>
            <a:r>
              <a:rPr lang="de-DE" dirty="0" err="1" smtClean="0"/>
              <a:t>Qo+dQ</a:t>
            </a:r>
            <a:endParaRPr lang="de-DE" dirty="0"/>
          </a:p>
        </p:txBody>
      </p:sp>
      <p:sp>
        <p:nvSpPr>
          <p:cNvPr id="92" name="Textfeld 91"/>
          <p:cNvSpPr txBox="1"/>
          <p:nvPr/>
        </p:nvSpPr>
        <p:spPr>
          <a:xfrm>
            <a:off x="6934200" y="3429000"/>
            <a:ext cx="389850" cy="276999"/>
          </a:xfrm>
          <a:prstGeom prst="rect">
            <a:avLst/>
          </a:prstGeom>
          <a:noFill/>
        </p:spPr>
        <p:txBody>
          <a:bodyPr wrap="none" rtlCol="0">
            <a:spAutoFit/>
          </a:bodyPr>
          <a:lstStyle/>
          <a:p>
            <a:r>
              <a:rPr lang="de-DE" dirty="0" err="1" smtClean="0"/>
              <a:t>dQ</a:t>
            </a:r>
            <a:endParaRPr lang="de-DE" dirty="0"/>
          </a:p>
        </p:txBody>
      </p:sp>
      <p:cxnSp>
        <p:nvCxnSpPr>
          <p:cNvPr id="93" name="Gerade Verbindung mit Pfeil 92"/>
          <p:cNvCxnSpPr/>
          <p:nvPr/>
        </p:nvCxnSpPr>
        <p:spPr bwMode="auto">
          <a:xfrm>
            <a:off x="7924800" y="37338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94" name="Textfeld 93"/>
          <p:cNvSpPr txBox="1"/>
          <p:nvPr/>
        </p:nvSpPr>
        <p:spPr>
          <a:xfrm>
            <a:off x="7971287" y="3733800"/>
            <a:ext cx="389851" cy="276999"/>
          </a:xfrm>
          <a:prstGeom prst="rect">
            <a:avLst/>
          </a:prstGeom>
          <a:noFill/>
        </p:spPr>
        <p:txBody>
          <a:bodyPr wrap="none" rtlCol="0">
            <a:spAutoFit/>
          </a:bodyPr>
          <a:lstStyle/>
          <a:p>
            <a:r>
              <a:rPr lang="de-DE" dirty="0" err="1" smtClean="0"/>
              <a:t>tox</a:t>
            </a:r>
            <a:endParaRPr lang="de-DE" dirty="0"/>
          </a:p>
        </p:txBody>
      </p:sp>
      <p:sp>
        <p:nvSpPr>
          <p:cNvPr id="95" name="Textfeld 94"/>
          <p:cNvSpPr txBox="1"/>
          <p:nvPr/>
        </p:nvSpPr>
        <p:spPr>
          <a:xfrm>
            <a:off x="6350424" y="2514600"/>
            <a:ext cx="1883849" cy="461665"/>
          </a:xfrm>
          <a:prstGeom prst="rect">
            <a:avLst/>
          </a:prstGeom>
          <a:noFill/>
        </p:spPr>
        <p:txBody>
          <a:bodyPr wrap="none" rtlCol="0">
            <a:spAutoFit/>
          </a:bodyPr>
          <a:lstStyle/>
          <a:p>
            <a:r>
              <a:rPr lang="de-DE" i="1" dirty="0" err="1" smtClean="0"/>
              <a:t>Cdep_dyn</a:t>
            </a:r>
            <a:r>
              <a:rPr lang="de-DE" i="1" dirty="0" smtClean="0"/>
              <a:t> = </a:t>
            </a:r>
            <a:r>
              <a:rPr lang="de-DE" i="1" dirty="0" err="1" smtClean="0"/>
              <a:t>epsilon</a:t>
            </a:r>
            <a:r>
              <a:rPr lang="de-DE" i="1" dirty="0" smtClean="0"/>
              <a:t>/</a:t>
            </a:r>
            <a:r>
              <a:rPr lang="de-DE" i="1" dirty="0" err="1" smtClean="0"/>
              <a:t>tdep</a:t>
            </a:r>
            <a:endParaRPr lang="de-DE" i="1" dirty="0" smtClean="0"/>
          </a:p>
          <a:p>
            <a:r>
              <a:rPr lang="de-DE" i="1" dirty="0" smtClean="0"/>
              <a:t>Nächste Folie</a:t>
            </a:r>
            <a:endParaRPr lang="de-DE" i="1" dirty="0"/>
          </a:p>
        </p:txBody>
      </p:sp>
    </p:spTree>
    <p:extLst>
      <p:ext uri="{BB962C8B-B14F-4D97-AF65-F5344CB8AC3E}">
        <p14:creationId xmlns:p14="http://schemas.microsoft.com/office/powerpoint/2010/main" val="27855304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 von Raumladungszone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47</a:t>
            </a:fld>
            <a:endParaRPr lang="de-DE" altLang="de-DE"/>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2" name="Textfeld 1"/>
          <p:cNvSpPr txBox="1"/>
          <p:nvPr/>
        </p:nvSpPr>
        <p:spPr>
          <a:xfrm>
            <a:off x="609600" y="4038600"/>
            <a:ext cx="274435"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628836" y="4800600"/>
            <a:ext cx="235962" cy="276999"/>
          </a:xfrm>
          <a:prstGeom prst="rect">
            <a:avLst/>
          </a:prstGeom>
          <a:noFill/>
        </p:spPr>
        <p:txBody>
          <a:bodyPr wrap="none" rtlCol="0">
            <a:spAutoFit/>
          </a:bodyPr>
          <a:lstStyle/>
          <a:p>
            <a:r>
              <a:rPr lang="de-DE" dirty="0" smtClean="0"/>
              <a:t>-</a:t>
            </a:r>
            <a:endParaRPr lang="de-DE" dirty="0"/>
          </a:p>
        </p:txBody>
      </p:sp>
      <p:sp>
        <p:nvSpPr>
          <p:cNvPr id="3" name="Textfeld 2"/>
          <p:cNvSpPr txBox="1"/>
          <p:nvPr/>
        </p:nvSpPr>
        <p:spPr>
          <a:xfrm>
            <a:off x="533400" y="4343400"/>
            <a:ext cx="372218" cy="276999"/>
          </a:xfrm>
          <a:prstGeom prst="rect">
            <a:avLst/>
          </a:prstGeom>
          <a:noFill/>
        </p:spPr>
        <p:txBody>
          <a:bodyPr wrap="none" rtlCol="0">
            <a:spAutoFit/>
          </a:bodyPr>
          <a:lstStyle/>
          <a:p>
            <a:r>
              <a:rPr lang="de-DE" dirty="0" smtClean="0"/>
              <a:t>V0</a:t>
            </a:r>
            <a:endParaRPr lang="de-DE" dirty="0"/>
          </a:p>
        </p:txBody>
      </p:sp>
      <p:sp>
        <p:nvSpPr>
          <p:cNvPr id="68" name="Textfeld 67"/>
          <p:cNvSpPr txBox="1"/>
          <p:nvPr/>
        </p:nvSpPr>
        <p:spPr>
          <a:xfrm>
            <a:off x="3137941" y="4343400"/>
            <a:ext cx="649537" cy="276999"/>
          </a:xfrm>
          <a:prstGeom prst="rect">
            <a:avLst/>
          </a:prstGeom>
          <a:noFill/>
        </p:spPr>
        <p:txBody>
          <a:bodyPr wrap="none" rtlCol="0">
            <a:spAutoFit/>
          </a:bodyPr>
          <a:lstStyle/>
          <a:p>
            <a:r>
              <a:rPr lang="de-DE" dirty="0" smtClean="0"/>
              <a:t>V0+dV</a:t>
            </a:r>
            <a:endParaRPr lang="de-DE" dirty="0"/>
          </a:p>
        </p:txBody>
      </p:sp>
      <p:sp>
        <p:nvSpPr>
          <p:cNvPr id="74" name="Textfeld 73"/>
          <p:cNvSpPr txBox="1"/>
          <p:nvPr/>
        </p:nvSpPr>
        <p:spPr>
          <a:xfrm>
            <a:off x="6234659" y="4343400"/>
            <a:ext cx="372218" cy="276999"/>
          </a:xfrm>
          <a:prstGeom prst="rect">
            <a:avLst/>
          </a:prstGeom>
          <a:noFill/>
        </p:spPr>
        <p:txBody>
          <a:bodyPr wrap="none" rtlCol="0">
            <a:spAutoFit/>
          </a:bodyPr>
          <a:lstStyle/>
          <a:p>
            <a:r>
              <a:rPr lang="de-DE" dirty="0" err="1" smtClean="0"/>
              <a:t>dV</a:t>
            </a:r>
            <a:endParaRPr lang="de-DE" dirty="0"/>
          </a:p>
        </p:txBody>
      </p:sp>
      <p:graphicFrame>
        <p:nvGraphicFramePr>
          <p:cNvPr id="6" name="Objekt 5"/>
          <p:cNvGraphicFramePr>
            <a:graphicFrameLocks noChangeAspect="1"/>
          </p:cNvGraphicFramePr>
          <p:nvPr>
            <p:extLst>
              <p:ext uri="{D42A27DB-BD31-4B8C-83A1-F6EECF244321}">
                <p14:modId xmlns:p14="http://schemas.microsoft.com/office/powerpoint/2010/main" val="3690275514"/>
              </p:ext>
            </p:extLst>
          </p:nvPr>
        </p:nvGraphicFramePr>
        <p:xfrm>
          <a:off x="509587" y="1143000"/>
          <a:ext cx="1109663" cy="685800"/>
        </p:xfrm>
        <a:graphic>
          <a:graphicData uri="http://schemas.openxmlformats.org/presentationml/2006/ole">
            <mc:AlternateContent xmlns:mc="http://schemas.openxmlformats.org/markup-compatibility/2006">
              <mc:Choice xmlns:v="urn:schemas-microsoft-com:vml" Requires="v">
                <p:oleObj spid="_x0000_s253981" name="Formel" r:id="rId4" imgW="647640" imgH="393480" progId="Equation.3">
                  <p:embed/>
                </p:oleObj>
              </mc:Choice>
              <mc:Fallback>
                <p:oleObj name="Formel" r:id="rId4" imgW="647640" imgH="393480" progId="Equation.3">
                  <p:embed/>
                  <p:pic>
                    <p:nvPicPr>
                      <p:cNvPr id="0" name=""/>
                      <p:cNvPicPr>
                        <a:picLocks noChangeAspect="1" noChangeArrowheads="1"/>
                      </p:cNvPicPr>
                      <p:nvPr/>
                    </p:nvPicPr>
                    <p:blipFill>
                      <a:blip r:embed="rId5"/>
                      <a:srcRect/>
                      <a:stretch>
                        <a:fillRect/>
                      </a:stretch>
                    </p:blipFill>
                    <p:spPr bwMode="auto">
                      <a:xfrm>
                        <a:off x="509587" y="1143000"/>
                        <a:ext cx="11096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5" name="Objekt 74"/>
          <p:cNvGraphicFramePr>
            <a:graphicFrameLocks noChangeAspect="1"/>
          </p:cNvGraphicFramePr>
          <p:nvPr>
            <p:extLst>
              <p:ext uri="{D42A27DB-BD31-4B8C-83A1-F6EECF244321}">
                <p14:modId xmlns:p14="http://schemas.microsoft.com/office/powerpoint/2010/main" val="842751392"/>
              </p:ext>
            </p:extLst>
          </p:nvPr>
        </p:nvGraphicFramePr>
        <p:xfrm>
          <a:off x="2643187" y="1143000"/>
          <a:ext cx="957263" cy="685800"/>
        </p:xfrm>
        <a:graphic>
          <a:graphicData uri="http://schemas.openxmlformats.org/presentationml/2006/ole">
            <mc:AlternateContent xmlns:mc="http://schemas.openxmlformats.org/markup-compatibility/2006">
              <mc:Choice xmlns:v="urn:schemas-microsoft-com:vml" Requires="v">
                <p:oleObj spid="_x0000_s253982" name="Formel" r:id="rId6" imgW="558720" imgH="393480" progId="Equation.3">
                  <p:embed/>
                </p:oleObj>
              </mc:Choice>
              <mc:Fallback>
                <p:oleObj name="Formel" r:id="rId6" imgW="558720" imgH="393480" progId="Equation.3">
                  <p:embed/>
                  <p:pic>
                    <p:nvPicPr>
                      <p:cNvPr id="0" name=""/>
                      <p:cNvPicPr>
                        <a:picLocks noChangeAspect="1" noChangeArrowheads="1"/>
                      </p:cNvPicPr>
                      <p:nvPr/>
                    </p:nvPicPr>
                    <p:blipFill>
                      <a:blip r:embed="rId7"/>
                      <a:srcRect/>
                      <a:stretch>
                        <a:fillRect/>
                      </a:stretch>
                    </p:blipFill>
                    <p:spPr bwMode="auto">
                      <a:xfrm>
                        <a:off x="2643187" y="1143000"/>
                        <a:ext cx="9572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3" name="Objekt 82"/>
          <p:cNvGraphicFramePr>
            <a:graphicFrameLocks noChangeAspect="1"/>
          </p:cNvGraphicFramePr>
          <p:nvPr>
            <p:extLst>
              <p:ext uri="{D42A27DB-BD31-4B8C-83A1-F6EECF244321}">
                <p14:modId xmlns:p14="http://schemas.microsoft.com/office/powerpoint/2010/main" val="1214767905"/>
              </p:ext>
            </p:extLst>
          </p:nvPr>
        </p:nvGraphicFramePr>
        <p:xfrm>
          <a:off x="4287837" y="1308100"/>
          <a:ext cx="1306513" cy="354013"/>
        </p:xfrm>
        <a:graphic>
          <a:graphicData uri="http://schemas.openxmlformats.org/presentationml/2006/ole">
            <mc:AlternateContent xmlns:mc="http://schemas.openxmlformats.org/markup-compatibility/2006">
              <mc:Choice xmlns:v="urn:schemas-microsoft-com:vml" Requires="v">
                <p:oleObj spid="_x0000_s253983" name="Formel" r:id="rId8" imgW="761760" imgH="203040" progId="Equation.3">
                  <p:embed/>
                </p:oleObj>
              </mc:Choice>
              <mc:Fallback>
                <p:oleObj name="Formel" r:id="rId8" imgW="761760" imgH="203040" progId="Equation.3">
                  <p:embed/>
                  <p:pic>
                    <p:nvPicPr>
                      <p:cNvPr id="0" name=""/>
                      <p:cNvPicPr>
                        <a:picLocks noChangeAspect="1" noChangeArrowheads="1"/>
                      </p:cNvPicPr>
                      <p:nvPr/>
                    </p:nvPicPr>
                    <p:blipFill>
                      <a:blip r:embed="rId9"/>
                      <a:srcRect/>
                      <a:stretch>
                        <a:fillRect/>
                      </a:stretch>
                    </p:blipFill>
                    <p:spPr bwMode="auto">
                      <a:xfrm>
                        <a:off x="4287837" y="1308100"/>
                        <a:ext cx="1306513" cy="3540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7" name="Objekt 86"/>
          <p:cNvGraphicFramePr>
            <a:graphicFrameLocks noChangeAspect="1"/>
          </p:cNvGraphicFramePr>
          <p:nvPr>
            <p:extLst>
              <p:ext uri="{D42A27DB-BD31-4B8C-83A1-F6EECF244321}">
                <p14:modId xmlns:p14="http://schemas.microsoft.com/office/powerpoint/2010/main" val="655746932"/>
              </p:ext>
            </p:extLst>
          </p:nvPr>
        </p:nvGraphicFramePr>
        <p:xfrm>
          <a:off x="6183312" y="1262063"/>
          <a:ext cx="1676400" cy="420687"/>
        </p:xfrm>
        <a:graphic>
          <a:graphicData uri="http://schemas.openxmlformats.org/presentationml/2006/ole">
            <mc:AlternateContent xmlns:mc="http://schemas.openxmlformats.org/markup-compatibility/2006">
              <mc:Choice xmlns:v="urn:schemas-microsoft-com:vml" Requires="v">
                <p:oleObj spid="_x0000_s253984" name="Formel" r:id="rId10" imgW="977760" imgH="241200" progId="Equation.3">
                  <p:embed/>
                </p:oleObj>
              </mc:Choice>
              <mc:Fallback>
                <p:oleObj name="Formel" r:id="rId10" imgW="977760" imgH="241200" progId="Equation.3">
                  <p:embed/>
                  <p:pic>
                    <p:nvPicPr>
                      <p:cNvPr id="0" name=""/>
                      <p:cNvPicPr>
                        <a:picLocks noChangeAspect="1" noChangeArrowheads="1"/>
                      </p:cNvPicPr>
                      <p:nvPr/>
                    </p:nvPicPr>
                    <p:blipFill>
                      <a:blip r:embed="rId11"/>
                      <a:srcRect/>
                      <a:stretch>
                        <a:fillRect/>
                      </a:stretch>
                    </p:blipFill>
                    <p:spPr bwMode="auto">
                      <a:xfrm>
                        <a:off x="6183312" y="1262063"/>
                        <a:ext cx="1676400" cy="4206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7" name="Objekt 96"/>
          <p:cNvGraphicFramePr>
            <a:graphicFrameLocks noChangeAspect="1"/>
          </p:cNvGraphicFramePr>
          <p:nvPr>
            <p:extLst>
              <p:ext uri="{D42A27DB-BD31-4B8C-83A1-F6EECF244321}">
                <p14:modId xmlns:p14="http://schemas.microsoft.com/office/powerpoint/2010/main" val="1347189919"/>
              </p:ext>
            </p:extLst>
          </p:nvPr>
        </p:nvGraphicFramePr>
        <p:xfrm>
          <a:off x="239712" y="2209800"/>
          <a:ext cx="1630363" cy="685800"/>
        </p:xfrm>
        <a:graphic>
          <a:graphicData uri="http://schemas.openxmlformats.org/presentationml/2006/ole">
            <mc:AlternateContent xmlns:mc="http://schemas.openxmlformats.org/markup-compatibility/2006">
              <mc:Choice xmlns:v="urn:schemas-microsoft-com:vml" Requires="v">
                <p:oleObj spid="_x0000_s253985" name="Formel" r:id="rId12" imgW="952200" imgH="393480" progId="Equation.3">
                  <p:embed/>
                </p:oleObj>
              </mc:Choice>
              <mc:Fallback>
                <p:oleObj name="Formel" r:id="rId12" imgW="952200" imgH="393480" progId="Equation.3">
                  <p:embed/>
                  <p:pic>
                    <p:nvPicPr>
                      <p:cNvPr id="0" name=""/>
                      <p:cNvPicPr>
                        <a:picLocks noChangeAspect="1" noChangeArrowheads="1"/>
                      </p:cNvPicPr>
                      <p:nvPr/>
                    </p:nvPicPr>
                    <p:blipFill>
                      <a:blip r:embed="rId13"/>
                      <a:srcRect/>
                      <a:stretch>
                        <a:fillRect/>
                      </a:stretch>
                    </p:blipFill>
                    <p:spPr bwMode="auto">
                      <a:xfrm>
                        <a:off x="239712" y="2209800"/>
                        <a:ext cx="16303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8" name="Objekt 97"/>
          <p:cNvGraphicFramePr>
            <a:graphicFrameLocks noChangeAspect="1"/>
          </p:cNvGraphicFramePr>
          <p:nvPr>
            <p:extLst>
              <p:ext uri="{D42A27DB-BD31-4B8C-83A1-F6EECF244321}">
                <p14:modId xmlns:p14="http://schemas.microsoft.com/office/powerpoint/2010/main" val="2087551779"/>
              </p:ext>
            </p:extLst>
          </p:nvPr>
        </p:nvGraphicFramePr>
        <p:xfrm>
          <a:off x="2284412" y="2374900"/>
          <a:ext cx="1870075" cy="354013"/>
        </p:xfrm>
        <a:graphic>
          <a:graphicData uri="http://schemas.openxmlformats.org/presentationml/2006/ole">
            <mc:AlternateContent xmlns:mc="http://schemas.openxmlformats.org/markup-compatibility/2006">
              <mc:Choice xmlns:v="urn:schemas-microsoft-com:vml" Requires="v">
                <p:oleObj spid="_x0000_s253986" name="Formel" r:id="rId14" imgW="1091880" imgH="203040" progId="Equation.3">
                  <p:embed/>
                </p:oleObj>
              </mc:Choice>
              <mc:Fallback>
                <p:oleObj name="Formel" r:id="rId14" imgW="1091880" imgH="203040" progId="Equation.3">
                  <p:embed/>
                  <p:pic>
                    <p:nvPicPr>
                      <p:cNvPr id="0" name=""/>
                      <p:cNvPicPr>
                        <a:picLocks noChangeAspect="1" noChangeArrowheads="1"/>
                      </p:cNvPicPr>
                      <p:nvPr/>
                    </p:nvPicPr>
                    <p:blipFill>
                      <a:blip r:embed="rId15"/>
                      <a:srcRect/>
                      <a:stretch>
                        <a:fillRect/>
                      </a:stretch>
                    </p:blipFill>
                    <p:spPr bwMode="auto">
                      <a:xfrm>
                        <a:off x="2284412" y="2374900"/>
                        <a:ext cx="1870075" cy="3540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9" name="Objekt 98"/>
          <p:cNvGraphicFramePr>
            <a:graphicFrameLocks noChangeAspect="1"/>
          </p:cNvGraphicFramePr>
          <p:nvPr>
            <p:extLst>
              <p:ext uri="{D42A27DB-BD31-4B8C-83A1-F6EECF244321}">
                <p14:modId xmlns:p14="http://schemas.microsoft.com/office/powerpoint/2010/main" val="853934874"/>
              </p:ext>
            </p:extLst>
          </p:nvPr>
        </p:nvGraphicFramePr>
        <p:xfrm>
          <a:off x="4267200" y="2209800"/>
          <a:ext cx="1717675" cy="685800"/>
        </p:xfrm>
        <a:graphic>
          <a:graphicData uri="http://schemas.openxmlformats.org/presentationml/2006/ole">
            <mc:AlternateContent xmlns:mc="http://schemas.openxmlformats.org/markup-compatibility/2006">
              <mc:Choice xmlns:v="urn:schemas-microsoft-com:vml" Requires="v">
                <p:oleObj spid="_x0000_s253987" name="Formel" r:id="rId16" imgW="1002960" imgH="393480" progId="Equation.3">
                  <p:embed/>
                </p:oleObj>
              </mc:Choice>
              <mc:Fallback>
                <p:oleObj name="Formel" r:id="rId16" imgW="1002960" imgH="393480" progId="Equation.3">
                  <p:embed/>
                  <p:pic>
                    <p:nvPicPr>
                      <p:cNvPr id="0" name=""/>
                      <p:cNvPicPr>
                        <a:picLocks noChangeAspect="1" noChangeArrowheads="1"/>
                      </p:cNvPicPr>
                      <p:nvPr/>
                    </p:nvPicPr>
                    <p:blipFill>
                      <a:blip r:embed="rId17"/>
                      <a:srcRect/>
                      <a:stretch>
                        <a:fillRect/>
                      </a:stretch>
                    </p:blipFill>
                    <p:spPr bwMode="auto">
                      <a:xfrm>
                        <a:off x="4267200" y="2209800"/>
                        <a:ext cx="1717675"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0" name="Objekt 99"/>
          <p:cNvGraphicFramePr>
            <a:graphicFrameLocks noChangeAspect="1"/>
          </p:cNvGraphicFramePr>
          <p:nvPr>
            <p:extLst>
              <p:ext uri="{D42A27DB-BD31-4B8C-83A1-F6EECF244321}">
                <p14:modId xmlns:p14="http://schemas.microsoft.com/office/powerpoint/2010/main" val="3607914121"/>
              </p:ext>
            </p:extLst>
          </p:nvPr>
        </p:nvGraphicFramePr>
        <p:xfrm>
          <a:off x="6215062" y="2362200"/>
          <a:ext cx="1846263" cy="420687"/>
        </p:xfrm>
        <a:graphic>
          <a:graphicData uri="http://schemas.openxmlformats.org/presentationml/2006/ole">
            <mc:AlternateContent xmlns:mc="http://schemas.openxmlformats.org/markup-compatibility/2006">
              <mc:Choice xmlns:v="urn:schemas-microsoft-com:vml" Requires="v">
                <p:oleObj spid="_x0000_s253988" name="Formel" r:id="rId18" imgW="1079280" imgH="241200" progId="Equation.3">
                  <p:embed/>
                </p:oleObj>
              </mc:Choice>
              <mc:Fallback>
                <p:oleObj name="Formel" r:id="rId18" imgW="1079280" imgH="241200" progId="Equation.3">
                  <p:embed/>
                  <p:pic>
                    <p:nvPicPr>
                      <p:cNvPr id="0" name=""/>
                      <p:cNvPicPr>
                        <a:picLocks noChangeAspect="1" noChangeArrowheads="1"/>
                      </p:cNvPicPr>
                      <p:nvPr/>
                    </p:nvPicPr>
                    <p:blipFill>
                      <a:blip r:embed="rId19"/>
                      <a:srcRect/>
                      <a:stretch>
                        <a:fillRect/>
                      </a:stretch>
                    </p:blipFill>
                    <p:spPr bwMode="auto">
                      <a:xfrm>
                        <a:off x="6215062" y="2362200"/>
                        <a:ext cx="1846263" cy="4206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Ellipse 6"/>
          <p:cNvSpPr/>
          <p:nvPr/>
        </p:nvSpPr>
        <p:spPr bwMode="auto">
          <a:xfrm>
            <a:off x="2514600" y="914400"/>
            <a:ext cx="1219200" cy="1066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3352800" y="1981200"/>
            <a:ext cx="4114800" cy="2438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1" name="Objekt 100"/>
          <p:cNvGraphicFramePr>
            <a:graphicFrameLocks noChangeAspect="1"/>
          </p:cNvGraphicFramePr>
          <p:nvPr>
            <p:extLst>
              <p:ext uri="{D42A27DB-BD31-4B8C-83A1-F6EECF244321}">
                <p14:modId xmlns:p14="http://schemas.microsoft.com/office/powerpoint/2010/main" val="4209165224"/>
              </p:ext>
            </p:extLst>
          </p:nvPr>
        </p:nvGraphicFramePr>
        <p:xfrm>
          <a:off x="228600" y="3048000"/>
          <a:ext cx="5438775" cy="795338"/>
        </p:xfrm>
        <a:graphic>
          <a:graphicData uri="http://schemas.openxmlformats.org/presentationml/2006/ole">
            <mc:AlternateContent xmlns:mc="http://schemas.openxmlformats.org/markup-compatibility/2006">
              <mc:Choice xmlns:v="urn:schemas-microsoft-com:vml" Requires="v">
                <p:oleObj spid="_x0000_s253989" name="Formel" r:id="rId20" imgW="3174840" imgH="457200" progId="Equation.3">
                  <p:embed/>
                </p:oleObj>
              </mc:Choice>
              <mc:Fallback>
                <p:oleObj name="Formel" r:id="rId20" imgW="3174840" imgH="457200" progId="Equation.3">
                  <p:embed/>
                  <p:pic>
                    <p:nvPicPr>
                      <p:cNvPr id="0" name=""/>
                      <p:cNvPicPr>
                        <a:picLocks noChangeAspect="1" noChangeArrowheads="1"/>
                      </p:cNvPicPr>
                      <p:nvPr/>
                    </p:nvPicPr>
                    <p:blipFill>
                      <a:blip r:embed="rId21"/>
                      <a:srcRect/>
                      <a:stretch>
                        <a:fillRect/>
                      </a:stretch>
                    </p:blipFill>
                    <p:spPr bwMode="auto">
                      <a:xfrm>
                        <a:off x="228600" y="3048000"/>
                        <a:ext cx="5438775" cy="7953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922156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 von Raumladungszone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r>
              <a:rPr lang="de-DE" sz="1400" dirty="0" smtClean="0"/>
              <a:t>Dicke </a:t>
            </a:r>
            <a:r>
              <a:rPr lang="de-DE" sz="1400" dirty="0"/>
              <a:t>der </a:t>
            </a:r>
            <a:r>
              <a:rPr lang="de-DE" sz="1400" dirty="0" smtClean="0"/>
              <a:t>Raumladungszone </a:t>
            </a:r>
            <a:r>
              <a:rPr lang="de-DE" sz="1400" dirty="0"/>
              <a:t>und deren Ladung hängen als Quadratwurzel von der Spannung in der Zone V</a:t>
            </a:r>
          </a:p>
          <a:p>
            <a:r>
              <a:rPr lang="de-DE" sz="1400" dirty="0"/>
              <a:t>Die Ladung der Zone ist durch die Formel 2 * </a:t>
            </a:r>
            <a:r>
              <a:rPr lang="de-DE" sz="1400" dirty="0" err="1"/>
              <a:t>Cdyn</a:t>
            </a:r>
            <a:r>
              <a:rPr lang="de-DE" sz="1400" dirty="0"/>
              <a:t> * V gegeben</a:t>
            </a:r>
          </a:p>
          <a:p>
            <a:r>
              <a:rPr lang="de-DE" sz="1400" dirty="0"/>
              <a:t>Man kann näherungsweise </a:t>
            </a:r>
            <a:r>
              <a:rPr lang="de-DE" sz="1400" dirty="0" err="1"/>
              <a:t>Cdyn</a:t>
            </a:r>
            <a:r>
              <a:rPr lang="de-DE" sz="1400" dirty="0"/>
              <a:t> </a:t>
            </a:r>
            <a:r>
              <a:rPr lang="de-DE" sz="1400" dirty="0" smtClean="0"/>
              <a:t>anstatt normaler </a:t>
            </a:r>
            <a:r>
              <a:rPr lang="de-DE" sz="1400" dirty="0"/>
              <a:t>Kapazität </a:t>
            </a:r>
            <a:r>
              <a:rPr lang="de-DE" sz="1400" dirty="0" smtClean="0"/>
              <a:t>verwenden</a:t>
            </a:r>
          </a:p>
          <a:p>
            <a:r>
              <a:rPr lang="de-DE" sz="1400" dirty="0" smtClean="0"/>
              <a:t>Wir haben deshalb überall </a:t>
            </a:r>
            <a:r>
              <a:rPr lang="de-DE" sz="1400" dirty="0" err="1" smtClean="0"/>
              <a:t>Cdep_dyn</a:t>
            </a:r>
            <a:r>
              <a:rPr lang="de-DE" sz="1400" dirty="0" smtClean="0"/>
              <a:t> verwendet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48</a:t>
            </a:fld>
            <a:endParaRPr lang="de-DE" altLang="de-DE"/>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2" name="Textfeld 1"/>
          <p:cNvSpPr txBox="1"/>
          <p:nvPr/>
        </p:nvSpPr>
        <p:spPr>
          <a:xfrm>
            <a:off x="609600" y="4038600"/>
            <a:ext cx="274435"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628836" y="4800600"/>
            <a:ext cx="235962" cy="276999"/>
          </a:xfrm>
          <a:prstGeom prst="rect">
            <a:avLst/>
          </a:prstGeom>
          <a:noFill/>
        </p:spPr>
        <p:txBody>
          <a:bodyPr wrap="none" rtlCol="0">
            <a:spAutoFit/>
          </a:bodyPr>
          <a:lstStyle/>
          <a:p>
            <a:r>
              <a:rPr lang="de-DE" dirty="0" smtClean="0"/>
              <a:t>-</a:t>
            </a:r>
            <a:endParaRPr lang="de-DE" dirty="0"/>
          </a:p>
        </p:txBody>
      </p:sp>
      <p:sp>
        <p:nvSpPr>
          <p:cNvPr id="3" name="Textfeld 2"/>
          <p:cNvSpPr txBox="1"/>
          <p:nvPr/>
        </p:nvSpPr>
        <p:spPr>
          <a:xfrm>
            <a:off x="533400" y="4343400"/>
            <a:ext cx="372218" cy="276999"/>
          </a:xfrm>
          <a:prstGeom prst="rect">
            <a:avLst/>
          </a:prstGeom>
          <a:noFill/>
        </p:spPr>
        <p:txBody>
          <a:bodyPr wrap="none" rtlCol="0">
            <a:spAutoFit/>
          </a:bodyPr>
          <a:lstStyle/>
          <a:p>
            <a:r>
              <a:rPr lang="de-DE" dirty="0" smtClean="0"/>
              <a:t>V0</a:t>
            </a:r>
            <a:endParaRPr lang="de-DE" dirty="0"/>
          </a:p>
        </p:txBody>
      </p:sp>
      <p:sp>
        <p:nvSpPr>
          <p:cNvPr id="68" name="Textfeld 67"/>
          <p:cNvSpPr txBox="1"/>
          <p:nvPr/>
        </p:nvSpPr>
        <p:spPr>
          <a:xfrm>
            <a:off x="3137941" y="4343400"/>
            <a:ext cx="649537" cy="276999"/>
          </a:xfrm>
          <a:prstGeom prst="rect">
            <a:avLst/>
          </a:prstGeom>
          <a:noFill/>
        </p:spPr>
        <p:txBody>
          <a:bodyPr wrap="none" rtlCol="0">
            <a:spAutoFit/>
          </a:bodyPr>
          <a:lstStyle/>
          <a:p>
            <a:r>
              <a:rPr lang="de-DE" dirty="0" smtClean="0"/>
              <a:t>V0+dV</a:t>
            </a:r>
            <a:endParaRPr lang="de-DE" dirty="0"/>
          </a:p>
        </p:txBody>
      </p:sp>
      <p:sp>
        <p:nvSpPr>
          <p:cNvPr id="74" name="Textfeld 73"/>
          <p:cNvSpPr txBox="1"/>
          <p:nvPr/>
        </p:nvSpPr>
        <p:spPr>
          <a:xfrm>
            <a:off x="6234659" y="4343400"/>
            <a:ext cx="372218" cy="276999"/>
          </a:xfrm>
          <a:prstGeom prst="rect">
            <a:avLst/>
          </a:prstGeom>
          <a:noFill/>
        </p:spPr>
        <p:txBody>
          <a:bodyPr wrap="none" rtlCol="0">
            <a:spAutoFit/>
          </a:bodyPr>
          <a:lstStyle/>
          <a:p>
            <a:r>
              <a:rPr lang="de-DE" dirty="0" err="1" smtClean="0"/>
              <a:t>dV</a:t>
            </a:r>
            <a:endParaRPr lang="de-DE" dirty="0"/>
          </a:p>
        </p:txBody>
      </p:sp>
      <p:graphicFrame>
        <p:nvGraphicFramePr>
          <p:cNvPr id="101" name="Objekt 100"/>
          <p:cNvGraphicFramePr>
            <a:graphicFrameLocks noChangeAspect="1"/>
          </p:cNvGraphicFramePr>
          <p:nvPr>
            <p:extLst>
              <p:ext uri="{D42A27DB-BD31-4B8C-83A1-F6EECF244321}">
                <p14:modId xmlns:p14="http://schemas.microsoft.com/office/powerpoint/2010/main" val="716023860"/>
              </p:ext>
            </p:extLst>
          </p:nvPr>
        </p:nvGraphicFramePr>
        <p:xfrm>
          <a:off x="511175" y="3390900"/>
          <a:ext cx="1241425" cy="419100"/>
        </p:xfrm>
        <a:graphic>
          <a:graphicData uri="http://schemas.openxmlformats.org/presentationml/2006/ole">
            <mc:AlternateContent xmlns:mc="http://schemas.openxmlformats.org/markup-compatibility/2006">
              <mc:Choice xmlns:v="urn:schemas-microsoft-com:vml" Requires="v">
                <p:oleObj spid="_x0000_s254984" name="Formel" r:id="rId4" imgW="723600" imgH="241200" progId="Equation.3">
                  <p:embed/>
                </p:oleObj>
              </mc:Choice>
              <mc:Fallback>
                <p:oleObj name="Formel" r:id="rId4" imgW="723600" imgH="241200" progId="Equation.3">
                  <p:embed/>
                  <p:pic>
                    <p:nvPicPr>
                      <p:cNvPr id="0" name=""/>
                      <p:cNvPicPr>
                        <a:picLocks noChangeAspect="1" noChangeArrowheads="1"/>
                      </p:cNvPicPr>
                      <p:nvPr/>
                    </p:nvPicPr>
                    <p:blipFill>
                      <a:blip r:embed="rId5"/>
                      <a:srcRect/>
                      <a:stretch>
                        <a:fillRect/>
                      </a:stretch>
                    </p:blipFill>
                    <p:spPr bwMode="auto">
                      <a:xfrm>
                        <a:off x="511175" y="3390900"/>
                        <a:ext cx="1241425" cy="419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4156752401"/>
              </p:ext>
            </p:extLst>
          </p:nvPr>
        </p:nvGraphicFramePr>
        <p:xfrm>
          <a:off x="533400" y="2819400"/>
          <a:ext cx="1846262" cy="420688"/>
        </p:xfrm>
        <a:graphic>
          <a:graphicData uri="http://schemas.openxmlformats.org/presentationml/2006/ole">
            <mc:AlternateContent xmlns:mc="http://schemas.openxmlformats.org/markup-compatibility/2006">
              <mc:Choice xmlns:v="urn:schemas-microsoft-com:vml" Requires="v">
                <p:oleObj spid="_x0000_s254985" name="Formel" r:id="rId6" imgW="1079280" imgH="241200" progId="Equation.3">
                  <p:embed/>
                </p:oleObj>
              </mc:Choice>
              <mc:Fallback>
                <p:oleObj name="Formel" r:id="rId6" imgW="1079280" imgH="241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2819400"/>
                        <a:ext cx="1846262"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59749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Ids</a:t>
            </a:r>
            <a:r>
              <a:rPr lang="de-DE" sz="2000" dirty="0" smtClean="0"/>
              <a:t> (</a:t>
            </a:r>
            <a:r>
              <a:rPr lang="de-DE" sz="2000" dirty="0" err="1" smtClean="0"/>
              <a:t>Vds</a:t>
            </a:r>
            <a:r>
              <a:rPr lang="de-DE" sz="2000" dirty="0" smtClean="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Zwei Spannungen – </a:t>
            </a:r>
            <a:r>
              <a:rPr lang="de-DE" sz="1400" dirty="0" err="1"/>
              <a:t>Vgs</a:t>
            </a:r>
            <a:r>
              <a:rPr lang="de-DE" sz="1400" dirty="0"/>
              <a:t> und </a:t>
            </a:r>
            <a:r>
              <a:rPr lang="de-DE" sz="1400" dirty="0" err="1"/>
              <a:t>Vds</a:t>
            </a:r>
            <a:r>
              <a:rPr lang="de-DE" sz="1400" dirty="0"/>
              <a:t> </a:t>
            </a:r>
            <a:r>
              <a:rPr lang="de-DE" sz="1400" dirty="0" smtClean="0"/>
              <a:t>und zwei </a:t>
            </a:r>
            <a:r>
              <a:rPr lang="de-DE" sz="1400" dirty="0"/>
              <a:t>Ströme </a:t>
            </a:r>
            <a:r>
              <a:rPr lang="de-DE" sz="1400" dirty="0" err="1"/>
              <a:t>Ids</a:t>
            </a:r>
            <a:r>
              <a:rPr lang="de-DE" sz="1400" dirty="0"/>
              <a:t> und </a:t>
            </a:r>
            <a:r>
              <a:rPr lang="de-DE" sz="1400" dirty="0" err="1" smtClean="0"/>
              <a:t>Igs</a:t>
            </a:r>
            <a:r>
              <a:rPr lang="de-DE" sz="1400" dirty="0" smtClean="0"/>
              <a:t> (</a:t>
            </a:r>
            <a:r>
              <a:rPr lang="de-DE" sz="1400" dirty="0" err="1" smtClean="0">
                <a:solidFill>
                  <a:srgbClr val="FF0000"/>
                </a:solidFill>
              </a:rPr>
              <a:t>Igs</a:t>
            </a:r>
            <a:r>
              <a:rPr lang="de-DE" sz="1400" dirty="0" smtClean="0">
                <a:solidFill>
                  <a:srgbClr val="FF0000"/>
                </a:solidFill>
              </a:rPr>
              <a:t> = 0</a:t>
            </a:r>
            <a:r>
              <a:rPr lang="de-DE" sz="1400" dirty="0" smtClean="0"/>
              <a:t>) (Gate Cap)</a:t>
            </a:r>
          </a:p>
          <a:p>
            <a:pPr eaLnBrk="1" hangingPunct="1"/>
            <a:r>
              <a:rPr lang="de-DE" sz="1400" dirty="0" err="1"/>
              <a:t>Ids</a:t>
            </a:r>
            <a:r>
              <a:rPr lang="de-DE" sz="1400" dirty="0"/>
              <a:t> als Funktion von </a:t>
            </a:r>
            <a:r>
              <a:rPr lang="de-DE" sz="1400" dirty="0" err="1"/>
              <a:t>Vds</a:t>
            </a:r>
            <a:r>
              <a:rPr lang="de-DE" sz="1400" dirty="0"/>
              <a:t> für verschiedene </a:t>
            </a:r>
            <a:r>
              <a:rPr lang="de-DE" sz="1400" dirty="0" err="1"/>
              <a:t>Vgs</a:t>
            </a:r>
            <a:r>
              <a:rPr lang="de-DE" sz="1400" dirty="0"/>
              <a:t> (Ausgangskennlinien</a:t>
            </a:r>
            <a:r>
              <a:rPr lang="de-DE" sz="1400" dirty="0" smtClean="0"/>
              <a:t>)</a:t>
            </a:r>
          </a:p>
          <a:p>
            <a:pPr eaLnBrk="1" hangingPunct="1"/>
            <a:r>
              <a:rPr lang="de-DE" sz="1400" dirty="0"/>
              <a:t>Sättigungsbereich</a:t>
            </a:r>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5</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Gerade Verbindung 144"/>
          <p:cNvCxnSpPr/>
          <p:nvPr/>
        </p:nvCxnSpPr>
        <p:spPr bwMode="auto">
          <a:xfrm flipV="1">
            <a:off x="1600200" y="4267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Gerade Verbindung 145"/>
          <p:cNvCxnSpPr/>
          <p:nvPr/>
        </p:nvCxnSpPr>
        <p:spPr bwMode="auto">
          <a:xfrm>
            <a:off x="2743200" y="3962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Freihandform 147"/>
          <p:cNvSpPr/>
          <p:nvPr/>
        </p:nvSpPr>
        <p:spPr bwMode="auto">
          <a:xfrm>
            <a:off x="2057400" y="3962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Vds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166" name="Textfeld 165"/>
          <p:cNvSpPr txBox="1"/>
          <p:nvPr/>
        </p:nvSpPr>
        <p:spPr>
          <a:xfrm>
            <a:off x="2743200" y="41148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sp>
        <p:nvSpPr>
          <p:cNvPr id="2" name="Bogen 1"/>
          <p:cNvSpPr/>
          <p:nvPr/>
        </p:nvSpPr>
        <p:spPr bwMode="auto">
          <a:xfrm rot="5400000">
            <a:off x="-3429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6" name="Gerade Verbindung 175"/>
          <p:cNvCxnSpPr/>
          <p:nvPr/>
        </p:nvCxnSpPr>
        <p:spPr bwMode="auto">
          <a:xfrm>
            <a:off x="2362200" y="44196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Gerade Verbindung 185"/>
          <p:cNvCxnSpPr/>
          <p:nvPr/>
        </p:nvCxnSpPr>
        <p:spPr bwMode="auto">
          <a:xfrm>
            <a:off x="3048000" y="30480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Gruppieren 2"/>
          <p:cNvGrpSpPr/>
          <p:nvPr/>
        </p:nvGrpSpPr>
        <p:grpSpPr>
          <a:xfrm>
            <a:off x="1600200" y="3048000"/>
            <a:ext cx="1447800" cy="1676400"/>
            <a:chOff x="1752600" y="2819400"/>
            <a:chExt cx="1143000" cy="762000"/>
          </a:xfrm>
        </p:grpSpPr>
        <p:cxnSp>
          <p:nvCxnSpPr>
            <p:cNvPr id="196" name="Gerade Verbindung 195"/>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 name="Freihandform 20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06" name="Gruppieren 205"/>
          <p:cNvGrpSpPr/>
          <p:nvPr/>
        </p:nvGrpSpPr>
        <p:grpSpPr>
          <a:xfrm>
            <a:off x="1600200" y="4419600"/>
            <a:ext cx="762000" cy="304800"/>
            <a:chOff x="1752600" y="2819400"/>
            <a:chExt cx="1143000" cy="762000"/>
          </a:xfrm>
        </p:grpSpPr>
        <p:cxnSp>
          <p:nvCxnSpPr>
            <p:cNvPr id="207" name="Gerade Verbindung 20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Freihandform 20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09" name="Textfeld 208"/>
          <p:cNvSpPr txBox="1"/>
          <p:nvPr/>
        </p:nvSpPr>
        <p:spPr>
          <a:xfrm>
            <a:off x="3048000" y="37338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210" name="Textfeld 209"/>
          <p:cNvSpPr txBox="1"/>
          <p:nvPr/>
        </p:nvSpPr>
        <p:spPr>
          <a:xfrm>
            <a:off x="3276600" y="27710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sp>
        <p:nvSpPr>
          <p:cNvPr id="211" name="Textfeld 210"/>
          <p:cNvSpPr txBox="1"/>
          <p:nvPr/>
        </p:nvSpPr>
        <p:spPr>
          <a:xfrm>
            <a:off x="3276600" y="2438400"/>
            <a:ext cx="832279" cy="276999"/>
          </a:xfrm>
          <a:prstGeom prst="rect">
            <a:avLst/>
          </a:prstGeom>
          <a:noFill/>
        </p:spPr>
        <p:txBody>
          <a:bodyPr wrap="none" rtlCol="0">
            <a:spAutoFit/>
          </a:bodyPr>
          <a:lstStyle/>
          <a:p>
            <a:r>
              <a:rPr lang="de-DE" dirty="0" smtClean="0"/>
              <a:t>Sättigung</a:t>
            </a:r>
            <a:endParaRPr lang="de-DE" dirty="0"/>
          </a:p>
        </p:txBody>
      </p:sp>
      <p:sp>
        <p:nvSpPr>
          <p:cNvPr id="212" name="Textfeld 211"/>
          <p:cNvSpPr txBox="1"/>
          <p:nvPr/>
        </p:nvSpPr>
        <p:spPr>
          <a:xfrm>
            <a:off x="1066800" y="4953000"/>
            <a:ext cx="1111203" cy="276999"/>
          </a:xfrm>
          <a:prstGeom prst="rect">
            <a:avLst/>
          </a:prstGeom>
          <a:noFill/>
        </p:spPr>
        <p:txBody>
          <a:bodyPr wrap="none" rtlCol="0">
            <a:spAutoFit/>
          </a:bodyPr>
          <a:lstStyle/>
          <a:p>
            <a:r>
              <a:rPr lang="de-DE" dirty="0" smtClean="0"/>
              <a:t>Linearbereich</a:t>
            </a:r>
            <a:endParaRPr lang="de-DE" dirty="0"/>
          </a:p>
        </p:txBody>
      </p:sp>
      <p:sp>
        <p:nvSpPr>
          <p:cNvPr id="213" name="Textfeld 212"/>
          <p:cNvSpPr txBox="1"/>
          <p:nvPr/>
        </p:nvSpPr>
        <p:spPr>
          <a:xfrm>
            <a:off x="1676400" y="2438400"/>
            <a:ext cx="1260986" cy="276999"/>
          </a:xfrm>
          <a:prstGeom prst="rect">
            <a:avLst/>
          </a:prstGeom>
          <a:noFill/>
        </p:spPr>
        <p:txBody>
          <a:bodyPr wrap="none" rtlCol="0">
            <a:spAutoFit/>
          </a:bodyPr>
          <a:lstStyle/>
          <a:p>
            <a:r>
              <a:rPr lang="de-DE" dirty="0" smtClean="0"/>
              <a:t>Trioden-Bereich</a:t>
            </a:r>
            <a:endParaRPr lang="de-DE" dirty="0"/>
          </a:p>
        </p:txBody>
      </p:sp>
      <p:cxnSp>
        <p:nvCxnSpPr>
          <p:cNvPr id="7" name="Gerade Verbindung 6"/>
          <p:cNvCxnSpPr/>
          <p:nvPr/>
        </p:nvCxnSpPr>
        <p:spPr bwMode="auto">
          <a:xfrm flipV="1">
            <a:off x="1981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4" name="Gerade Verbindung 213"/>
          <p:cNvCxnSpPr/>
          <p:nvPr/>
        </p:nvCxnSpPr>
        <p:spPr bwMode="auto">
          <a:xfrm flipV="1">
            <a:off x="1600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p:nvPr/>
        </p:nvCxnSpPr>
        <p:spPr bwMode="auto">
          <a:xfrm>
            <a:off x="1600200" y="4876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Gerade Verbindung mit Pfeil 214"/>
          <p:cNvCxnSpPr/>
          <p:nvPr/>
        </p:nvCxnSpPr>
        <p:spPr bwMode="auto">
          <a:xfrm>
            <a:off x="1600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Gerade Verbindung mit Pfeil 215"/>
          <p:cNvCxnSpPr/>
          <p:nvPr/>
        </p:nvCxnSpPr>
        <p:spPr bwMode="auto">
          <a:xfrm>
            <a:off x="3124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flipH="1">
            <a:off x="3048000" y="1752600"/>
            <a:ext cx="685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23316772"/>
              </p:ext>
            </p:extLst>
          </p:nvPr>
        </p:nvGraphicFramePr>
        <p:xfrm>
          <a:off x="3733800" y="1752600"/>
          <a:ext cx="3003550" cy="674688"/>
        </p:xfrm>
        <a:graphic>
          <a:graphicData uri="http://schemas.openxmlformats.org/presentationml/2006/ole">
            <mc:AlternateContent xmlns:mc="http://schemas.openxmlformats.org/markup-compatibility/2006">
              <mc:Choice xmlns:v="urn:schemas-microsoft-com:vml" Requires="v">
                <p:oleObj spid="_x0000_s226385" name="Formel" r:id="rId4" imgW="1752480" imgH="393480" progId="Equation.3">
                  <p:embed/>
                </p:oleObj>
              </mc:Choice>
              <mc:Fallback>
                <p:oleObj name="Formel" r:id="rId4" imgW="1752480" imgH="393480" progId="Equation.3">
                  <p:embed/>
                  <p:pic>
                    <p:nvPicPr>
                      <p:cNvPr id="0" name="Objek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17526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7" name="Textfeld 216"/>
          <p:cNvSpPr txBox="1"/>
          <p:nvPr/>
        </p:nvSpPr>
        <p:spPr>
          <a:xfrm>
            <a:off x="2895600" y="4876800"/>
            <a:ext cx="1172116" cy="276999"/>
          </a:xfrm>
          <a:prstGeom prst="rect">
            <a:avLst/>
          </a:prstGeom>
          <a:noFill/>
        </p:spPr>
        <p:txBody>
          <a:bodyPr wrap="none" rtlCol="0">
            <a:spAutoFit/>
          </a:bodyPr>
          <a:lstStyle/>
          <a:p>
            <a:r>
              <a:rPr lang="de-DE" dirty="0" err="1" smtClean="0"/>
              <a:t>Vds</a:t>
            </a:r>
            <a:r>
              <a:rPr lang="de-DE" dirty="0" smtClean="0"/>
              <a:t> = </a:t>
            </a:r>
            <a:r>
              <a:rPr lang="de-DE" dirty="0" err="1" smtClean="0"/>
              <a:t>Vgs-Vth</a:t>
            </a:r>
            <a:endParaRPr lang="de-DE" dirty="0"/>
          </a:p>
        </p:txBody>
      </p:sp>
      <p:cxnSp>
        <p:nvCxnSpPr>
          <p:cNvPr id="24" name="Gerade Verbindung mit Pfeil 23"/>
          <p:cNvCxnSpPr/>
          <p:nvPr/>
        </p:nvCxnSpPr>
        <p:spPr bwMode="auto">
          <a:xfrm flipH="1" flipV="1">
            <a:off x="2286000" y="4495800"/>
            <a:ext cx="6096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6" name="Objekt 35"/>
          <p:cNvGraphicFramePr>
            <a:graphicFrameLocks noChangeAspect="1"/>
          </p:cNvGraphicFramePr>
          <p:nvPr>
            <p:extLst>
              <p:ext uri="{D42A27DB-BD31-4B8C-83A1-F6EECF244321}">
                <p14:modId xmlns:p14="http://schemas.microsoft.com/office/powerpoint/2010/main" val="2196556455"/>
              </p:ext>
            </p:extLst>
          </p:nvPr>
        </p:nvGraphicFramePr>
        <p:xfrm>
          <a:off x="1066800" y="5334000"/>
          <a:ext cx="2981325" cy="674688"/>
        </p:xfrm>
        <a:graphic>
          <a:graphicData uri="http://schemas.openxmlformats.org/presentationml/2006/ole">
            <mc:AlternateContent xmlns:mc="http://schemas.openxmlformats.org/markup-compatibility/2006">
              <mc:Choice xmlns:v="urn:schemas-microsoft-com:vml" Requires="v">
                <p:oleObj spid="_x0000_s226386" name="Formel" r:id="rId6" imgW="1739880" imgH="393480" progId="Equation.3">
                  <p:embed/>
                </p:oleObj>
              </mc:Choice>
              <mc:Fallback>
                <p:oleObj name="Formel" r:id="rId6" imgW="1739880" imgH="393480" progId="Equation.3">
                  <p:embed/>
                  <p:pic>
                    <p:nvPicPr>
                      <p:cNvPr id="0" name=""/>
                      <p:cNvPicPr>
                        <a:picLocks noChangeAspect="1" noChangeArrowheads="1"/>
                      </p:cNvPicPr>
                      <p:nvPr/>
                    </p:nvPicPr>
                    <p:blipFill>
                      <a:blip r:embed="rId7"/>
                      <a:srcRect/>
                      <a:stretch>
                        <a:fillRect/>
                      </a:stretch>
                    </p:blipFill>
                    <p:spPr bwMode="auto">
                      <a:xfrm>
                        <a:off x="1066800" y="5334000"/>
                        <a:ext cx="298132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7" name="Gerade Verbindung mit Pfeil 36"/>
          <p:cNvCxnSpPr/>
          <p:nvPr/>
        </p:nvCxnSpPr>
        <p:spPr bwMode="auto">
          <a:xfrm flipH="1" flipV="1">
            <a:off x="1828800" y="4572000"/>
            <a:ext cx="457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91881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Ids</a:t>
            </a:r>
            <a:r>
              <a:rPr lang="de-DE" sz="2000" dirty="0"/>
              <a:t> (</a:t>
            </a:r>
            <a:r>
              <a:rPr lang="de-DE" sz="2000" dirty="0" err="1"/>
              <a:t>Vds</a:t>
            </a:r>
            <a:r>
              <a:rPr lang="de-DE" sz="2000" dirty="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Sättigung: Strom </a:t>
            </a:r>
            <a:r>
              <a:rPr lang="de-DE" sz="1400" dirty="0"/>
              <a:t>von </a:t>
            </a:r>
            <a:r>
              <a:rPr lang="de-DE" sz="1400" dirty="0" err="1"/>
              <a:t>Vds</a:t>
            </a:r>
            <a:r>
              <a:rPr lang="de-DE" sz="1400" dirty="0"/>
              <a:t> praktisch unabhängig </a:t>
            </a:r>
            <a:r>
              <a:rPr lang="de-DE" sz="1400" dirty="0" smtClean="0"/>
              <a:t>- Stromquelle</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6</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Gerade Verbindung 144"/>
          <p:cNvCxnSpPr/>
          <p:nvPr/>
        </p:nvCxnSpPr>
        <p:spPr bwMode="auto">
          <a:xfrm flipV="1">
            <a:off x="1600200" y="4267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Gerade Verbindung 145"/>
          <p:cNvCxnSpPr/>
          <p:nvPr/>
        </p:nvCxnSpPr>
        <p:spPr bwMode="auto">
          <a:xfrm>
            <a:off x="2743200" y="3962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Freihandform 147"/>
          <p:cNvSpPr/>
          <p:nvPr/>
        </p:nvSpPr>
        <p:spPr bwMode="auto">
          <a:xfrm>
            <a:off x="2057400" y="3962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Vds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166" name="Textfeld 165"/>
          <p:cNvSpPr txBox="1"/>
          <p:nvPr/>
        </p:nvSpPr>
        <p:spPr>
          <a:xfrm>
            <a:off x="2743200" y="41148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sp>
        <p:nvSpPr>
          <p:cNvPr id="2" name="Bogen 1"/>
          <p:cNvSpPr/>
          <p:nvPr/>
        </p:nvSpPr>
        <p:spPr bwMode="auto">
          <a:xfrm rot="5400000">
            <a:off x="-3429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6" name="Gerade Verbindung 175"/>
          <p:cNvCxnSpPr/>
          <p:nvPr/>
        </p:nvCxnSpPr>
        <p:spPr bwMode="auto">
          <a:xfrm>
            <a:off x="2362200" y="44196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Gerade Verbindung 185"/>
          <p:cNvCxnSpPr/>
          <p:nvPr/>
        </p:nvCxnSpPr>
        <p:spPr bwMode="auto">
          <a:xfrm>
            <a:off x="3048000" y="30480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Gruppieren 2"/>
          <p:cNvGrpSpPr/>
          <p:nvPr/>
        </p:nvGrpSpPr>
        <p:grpSpPr>
          <a:xfrm>
            <a:off x="1600200" y="3048000"/>
            <a:ext cx="1447800" cy="1676400"/>
            <a:chOff x="1752600" y="2819400"/>
            <a:chExt cx="1143000" cy="762000"/>
          </a:xfrm>
        </p:grpSpPr>
        <p:cxnSp>
          <p:nvCxnSpPr>
            <p:cNvPr id="196" name="Gerade Verbindung 195"/>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 name="Freihandform 20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06" name="Gruppieren 205"/>
          <p:cNvGrpSpPr/>
          <p:nvPr/>
        </p:nvGrpSpPr>
        <p:grpSpPr>
          <a:xfrm>
            <a:off x="1600200" y="4419600"/>
            <a:ext cx="762000" cy="304800"/>
            <a:chOff x="1752600" y="2819400"/>
            <a:chExt cx="1143000" cy="762000"/>
          </a:xfrm>
        </p:grpSpPr>
        <p:cxnSp>
          <p:nvCxnSpPr>
            <p:cNvPr id="207" name="Gerade Verbindung 20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Freihandform 20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09" name="Textfeld 208"/>
          <p:cNvSpPr txBox="1"/>
          <p:nvPr/>
        </p:nvSpPr>
        <p:spPr>
          <a:xfrm>
            <a:off x="3048000" y="37338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210" name="Textfeld 209"/>
          <p:cNvSpPr txBox="1"/>
          <p:nvPr/>
        </p:nvSpPr>
        <p:spPr>
          <a:xfrm>
            <a:off x="3276600" y="27710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sp>
        <p:nvSpPr>
          <p:cNvPr id="211" name="Textfeld 210"/>
          <p:cNvSpPr txBox="1"/>
          <p:nvPr/>
        </p:nvSpPr>
        <p:spPr>
          <a:xfrm>
            <a:off x="3276600" y="2438400"/>
            <a:ext cx="832279" cy="276999"/>
          </a:xfrm>
          <a:prstGeom prst="rect">
            <a:avLst/>
          </a:prstGeom>
          <a:noFill/>
        </p:spPr>
        <p:txBody>
          <a:bodyPr wrap="none" rtlCol="0">
            <a:spAutoFit/>
          </a:bodyPr>
          <a:lstStyle/>
          <a:p>
            <a:r>
              <a:rPr lang="de-DE" dirty="0" smtClean="0"/>
              <a:t>Sättigung</a:t>
            </a:r>
            <a:endParaRPr lang="de-DE" dirty="0"/>
          </a:p>
        </p:txBody>
      </p:sp>
      <p:sp>
        <p:nvSpPr>
          <p:cNvPr id="212" name="Textfeld 211"/>
          <p:cNvSpPr txBox="1"/>
          <p:nvPr/>
        </p:nvSpPr>
        <p:spPr>
          <a:xfrm>
            <a:off x="1066800" y="4953000"/>
            <a:ext cx="1111203" cy="276999"/>
          </a:xfrm>
          <a:prstGeom prst="rect">
            <a:avLst/>
          </a:prstGeom>
          <a:noFill/>
        </p:spPr>
        <p:txBody>
          <a:bodyPr wrap="none" rtlCol="0">
            <a:spAutoFit/>
          </a:bodyPr>
          <a:lstStyle/>
          <a:p>
            <a:r>
              <a:rPr lang="de-DE" dirty="0" smtClean="0"/>
              <a:t>Linearbereich</a:t>
            </a:r>
            <a:endParaRPr lang="de-DE" dirty="0"/>
          </a:p>
        </p:txBody>
      </p:sp>
      <p:sp>
        <p:nvSpPr>
          <p:cNvPr id="213" name="Textfeld 212"/>
          <p:cNvSpPr txBox="1"/>
          <p:nvPr/>
        </p:nvSpPr>
        <p:spPr>
          <a:xfrm>
            <a:off x="1676400" y="2438400"/>
            <a:ext cx="1260986" cy="276999"/>
          </a:xfrm>
          <a:prstGeom prst="rect">
            <a:avLst/>
          </a:prstGeom>
          <a:noFill/>
        </p:spPr>
        <p:txBody>
          <a:bodyPr wrap="none" rtlCol="0">
            <a:spAutoFit/>
          </a:bodyPr>
          <a:lstStyle/>
          <a:p>
            <a:r>
              <a:rPr lang="de-DE" dirty="0" smtClean="0"/>
              <a:t>Trioden-Bereich</a:t>
            </a:r>
            <a:endParaRPr lang="de-DE" dirty="0"/>
          </a:p>
        </p:txBody>
      </p:sp>
      <p:cxnSp>
        <p:nvCxnSpPr>
          <p:cNvPr id="7" name="Gerade Verbindung 6"/>
          <p:cNvCxnSpPr/>
          <p:nvPr/>
        </p:nvCxnSpPr>
        <p:spPr bwMode="auto">
          <a:xfrm flipV="1">
            <a:off x="1981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4" name="Gerade Verbindung 213"/>
          <p:cNvCxnSpPr/>
          <p:nvPr/>
        </p:nvCxnSpPr>
        <p:spPr bwMode="auto">
          <a:xfrm flipV="1">
            <a:off x="1600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p:nvPr/>
        </p:nvCxnSpPr>
        <p:spPr bwMode="auto">
          <a:xfrm>
            <a:off x="1600200" y="4876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Gerade Verbindung mit Pfeil 214"/>
          <p:cNvCxnSpPr/>
          <p:nvPr/>
        </p:nvCxnSpPr>
        <p:spPr bwMode="auto">
          <a:xfrm>
            <a:off x="1600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Gerade Verbindung mit Pfeil 215"/>
          <p:cNvCxnSpPr/>
          <p:nvPr/>
        </p:nvCxnSpPr>
        <p:spPr bwMode="auto">
          <a:xfrm>
            <a:off x="3124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Line 63"/>
          <p:cNvSpPr>
            <a:spLocks noChangeShapeType="1"/>
          </p:cNvSpPr>
          <p:nvPr/>
        </p:nvSpPr>
        <p:spPr bwMode="auto">
          <a:xfrm>
            <a:off x="6400800" y="30480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 name="Ellipse 7"/>
          <p:cNvSpPr/>
          <p:nvPr/>
        </p:nvSpPr>
        <p:spPr bwMode="auto">
          <a:xfrm>
            <a:off x="6858000" y="32004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5" name="Ellipse 64"/>
          <p:cNvSpPr/>
          <p:nvPr/>
        </p:nvSpPr>
        <p:spPr bwMode="auto">
          <a:xfrm>
            <a:off x="6858000" y="3352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a:stCxn id="65" idx="4"/>
          </p:cNvCxnSpPr>
          <p:nvPr/>
        </p:nvCxnSpPr>
        <p:spPr bwMode="auto">
          <a:xfrm>
            <a:off x="7010400" y="3657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70104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7010400" y="3048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7010400" y="3810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Line 32"/>
          <p:cNvSpPr>
            <a:spLocks noChangeShapeType="1"/>
          </p:cNvSpPr>
          <p:nvPr/>
        </p:nvSpPr>
        <p:spPr bwMode="auto">
          <a:xfrm>
            <a:off x="6400800" y="3810000"/>
            <a:ext cx="214312"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5" name="Textfeld 74"/>
          <p:cNvSpPr txBox="1"/>
          <p:nvPr/>
        </p:nvSpPr>
        <p:spPr>
          <a:xfrm>
            <a:off x="6248400" y="3048000"/>
            <a:ext cx="449162" cy="276999"/>
          </a:xfrm>
          <a:prstGeom prst="rect">
            <a:avLst/>
          </a:prstGeom>
          <a:noFill/>
        </p:spPr>
        <p:txBody>
          <a:bodyPr wrap="none" rtlCol="0">
            <a:spAutoFit/>
          </a:bodyPr>
          <a:lstStyle/>
          <a:p>
            <a:r>
              <a:rPr lang="de-DE" dirty="0" err="1" smtClean="0"/>
              <a:t>Vgs</a:t>
            </a:r>
            <a:endParaRPr lang="de-DE" dirty="0"/>
          </a:p>
        </p:txBody>
      </p:sp>
      <p:sp>
        <p:nvSpPr>
          <p:cNvPr id="76" name="Textfeld 75"/>
          <p:cNvSpPr txBox="1"/>
          <p:nvPr/>
        </p:nvSpPr>
        <p:spPr>
          <a:xfrm>
            <a:off x="7099540" y="3048000"/>
            <a:ext cx="728084" cy="276999"/>
          </a:xfrm>
          <a:prstGeom prst="rect">
            <a:avLst/>
          </a:prstGeom>
          <a:noFill/>
        </p:spPr>
        <p:txBody>
          <a:bodyPr wrap="none" rtlCol="0">
            <a:spAutoFit/>
          </a:bodyPr>
          <a:lstStyle/>
          <a:p>
            <a:r>
              <a:rPr lang="de-DE" dirty="0" smtClean="0"/>
              <a:t>I=f(</a:t>
            </a:r>
            <a:r>
              <a:rPr lang="de-DE" dirty="0" err="1" smtClean="0"/>
              <a:t>Vgs</a:t>
            </a:r>
            <a:r>
              <a:rPr lang="de-DE" dirty="0" smtClean="0"/>
              <a:t>)</a:t>
            </a:r>
            <a:endParaRPr lang="de-DE" dirty="0"/>
          </a:p>
        </p:txBody>
      </p:sp>
      <p:cxnSp>
        <p:nvCxnSpPr>
          <p:cNvPr id="19" name="Gerade Verbindung mit Pfeil 18"/>
          <p:cNvCxnSpPr/>
          <p:nvPr/>
        </p:nvCxnSpPr>
        <p:spPr bwMode="auto">
          <a:xfrm flipH="1">
            <a:off x="5257800" y="3048000"/>
            <a:ext cx="685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flipH="1">
            <a:off x="3048000" y="1752600"/>
            <a:ext cx="685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0" name="Objekt 79"/>
          <p:cNvGraphicFramePr>
            <a:graphicFrameLocks noChangeAspect="1"/>
          </p:cNvGraphicFramePr>
          <p:nvPr>
            <p:extLst>
              <p:ext uri="{D42A27DB-BD31-4B8C-83A1-F6EECF244321}">
                <p14:modId xmlns:p14="http://schemas.microsoft.com/office/powerpoint/2010/main" val="3853370517"/>
              </p:ext>
            </p:extLst>
          </p:nvPr>
        </p:nvGraphicFramePr>
        <p:xfrm>
          <a:off x="3733800" y="1752600"/>
          <a:ext cx="3003550" cy="674688"/>
        </p:xfrm>
        <a:graphic>
          <a:graphicData uri="http://schemas.openxmlformats.org/presentationml/2006/ole">
            <mc:AlternateContent xmlns:mc="http://schemas.openxmlformats.org/markup-compatibility/2006">
              <mc:Choice xmlns:v="urn:schemas-microsoft-com:vml" Requires="v">
                <p:oleObj spid="_x0000_s227399"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17526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 name="Textfeld 80"/>
          <p:cNvSpPr txBox="1"/>
          <p:nvPr/>
        </p:nvSpPr>
        <p:spPr>
          <a:xfrm>
            <a:off x="2895600" y="4876800"/>
            <a:ext cx="1172116" cy="276999"/>
          </a:xfrm>
          <a:prstGeom prst="rect">
            <a:avLst/>
          </a:prstGeom>
          <a:noFill/>
        </p:spPr>
        <p:txBody>
          <a:bodyPr wrap="none" rtlCol="0">
            <a:spAutoFit/>
          </a:bodyPr>
          <a:lstStyle/>
          <a:p>
            <a:r>
              <a:rPr lang="de-DE" dirty="0" err="1" smtClean="0"/>
              <a:t>Vds</a:t>
            </a:r>
            <a:r>
              <a:rPr lang="de-DE" dirty="0" smtClean="0"/>
              <a:t> = </a:t>
            </a:r>
            <a:r>
              <a:rPr lang="de-DE" dirty="0" err="1" smtClean="0"/>
              <a:t>Vgs-Vth</a:t>
            </a:r>
            <a:endParaRPr lang="de-DE" dirty="0"/>
          </a:p>
        </p:txBody>
      </p:sp>
      <p:cxnSp>
        <p:nvCxnSpPr>
          <p:cNvPr id="82" name="Gerade Verbindung mit Pfeil 81"/>
          <p:cNvCxnSpPr/>
          <p:nvPr/>
        </p:nvCxnSpPr>
        <p:spPr bwMode="auto">
          <a:xfrm flipH="1" flipV="1">
            <a:off x="2286000" y="4495800"/>
            <a:ext cx="6096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mit Pfeil 5"/>
          <p:cNvCxnSpPr>
            <a:stCxn id="76" idx="0"/>
          </p:cNvCxnSpPr>
          <p:nvPr/>
        </p:nvCxnSpPr>
        <p:spPr bwMode="auto">
          <a:xfrm flipH="1">
            <a:off x="7010400" y="3048000"/>
            <a:ext cx="453182"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mit Pfeil 11"/>
          <p:cNvCxnSpPr/>
          <p:nvPr/>
        </p:nvCxnSpPr>
        <p:spPr bwMode="auto">
          <a:xfrm flipH="1" flipV="1">
            <a:off x="1828800" y="4572000"/>
            <a:ext cx="762000" cy="1600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19812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V="1">
            <a:off x="2514600" y="6172200"/>
            <a:ext cx="22860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28194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67453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Idssat</a:t>
            </a:r>
            <a:r>
              <a:rPr lang="de-DE" sz="2000" dirty="0"/>
              <a:t> (</a:t>
            </a:r>
            <a:r>
              <a:rPr lang="de-DE" sz="2000" dirty="0" err="1"/>
              <a:t>Vgs</a:t>
            </a:r>
            <a:r>
              <a:rPr lang="de-DE" sz="2000" dirty="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7</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065314" y="2895600"/>
            <a:ext cx="697627" cy="276999"/>
          </a:xfrm>
          <a:prstGeom prst="rect">
            <a:avLst/>
          </a:prstGeom>
          <a:noFill/>
        </p:spPr>
        <p:txBody>
          <a:bodyPr wrap="none" rtlCol="0">
            <a:spAutoFit/>
          </a:bodyPr>
          <a:lstStyle/>
          <a:p>
            <a:r>
              <a:rPr lang="de-DE" dirty="0" err="1" smtClean="0"/>
              <a:t>Ids</a:t>
            </a:r>
            <a:r>
              <a:rPr lang="de-DE" dirty="0" smtClean="0"/>
              <a:t>(</a:t>
            </a:r>
            <a:r>
              <a:rPr lang="de-DE" dirty="0" err="1" smtClean="0"/>
              <a:t>sat</a:t>
            </a:r>
            <a:r>
              <a:rPr lang="de-DE" dirty="0" smtClean="0"/>
              <a:t>)</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4241456476"/>
              </p:ext>
            </p:extLst>
          </p:nvPr>
        </p:nvGraphicFramePr>
        <p:xfrm>
          <a:off x="3505200" y="3886200"/>
          <a:ext cx="3003550" cy="674688"/>
        </p:xfrm>
        <a:graphic>
          <a:graphicData uri="http://schemas.openxmlformats.org/presentationml/2006/ole">
            <mc:AlternateContent xmlns:mc="http://schemas.openxmlformats.org/markup-compatibility/2006">
              <mc:Choice xmlns:v="urn:schemas-microsoft-com:vml" Requires="v">
                <p:oleObj spid="_x0000_s228425"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38862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Gerade Verbindung 7"/>
          <p:cNvCxnSpPr/>
          <p:nvPr/>
        </p:nvCxnSpPr>
        <p:spPr bwMode="auto">
          <a:xfrm>
            <a:off x="2362200" y="44196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cxnSp>
        <p:nvCxnSpPr>
          <p:cNvPr id="14" name="Gerade Verbindung mit Pfeil 13"/>
          <p:cNvCxnSpPr/>
          <p:nvPr/>
        </p:nvCxnSpPr>
        <p:spPr bwMode="auto">
          <a:xfrm>
            <a:off x="5334000" y="2743200"/>
            <a:ext cx="3505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mit Pfeil 14"/>
          <p:cNvCxnSpPr/>
          <p:nvPr/>
        </p:nvCxnSpPr>
        <p:spPr bwMode="auto">
          <a:xfrm flipV="1">
            <a:off x="5334000" y="762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flipV="1">
            <a:off x="5334000" y="2286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6477000" y="19812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Freihandform 18"/>
          <p:cNvSpPr/>
          <p:nvPr/>
        </p:nvSpPr>
        <p:spPr bwMode="auto">
          <a:xfrm>
            <a:off x="5791200" y="1981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Textfeld 19"/>
          <p:cNvSpPr txBox="1"/>
          <p:nvPr/>
        </p:nvSpPr>
        <p:spPr>
          <a:xfrm>
            <a:off x="6477000" y="21336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cxnSp>
        <p:nvCxnSpPr>
          <p:cNvPr id="21" name="Gerade Verbindung 20"/>
          <p:cNvCxnSpPr/>
          <p:nvPr/>
        </p:nvCxnSpPr>
        <p:spPr bwMode="auto">
          <a:xfrm>
            <a:off x="6096000" y="2438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6781800" y="1066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3" name="Gruppieren 22"/>
          <p:cNvGrpSpPr/>
          <p:nvPr/>
        </p:nvGrpSpPr>
        <p:grpSpPr>
          <a:xfrm>
            <a:off x="5334000" y="1066800"/>
            <a:ext cx="1447800" cy="1676400"/>
            <a:chOff x="1752600" y="2819400"/>
            <a:chExt cx="1143000" cy="762000"/>
          </a:xfrm>
        </p:grpSpPr>
        <p:cxnSp>
          <p:nvCxnSpPr>
            <p:cNvPr id="24" name="Gerade Verbindung 23"/>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Freihandform 2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6" name="Gruppieren 25"/>
          <p:cNvGrpSpPr/>
          <p:nvPr/>
        </p:nvGrpSpPr>
        <p:grpSpPr>
          <a:xfrm>
            <a:off x="5334000" y="2438400"/>
            <a:ext cx="762000" cy="304800"/>
            <a:chOff x="1752600" y="2819400"/>
            <a:chExt cx="1143000" cy="762000"/>
          </a:xfrm>
        </p:grpSpPr>
        <p:cxnSp>
          <p:nvCxnSpPr>
            <p:cNvPr id="27" name="Gerade Verbindung 2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Freihandform 2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9" name="Textfeld 28"/>
          <p:cNvSpPr txBox="1"/>
          <p:nvPr/>
        </p:nvSpPr>
        <p:spPr>
          <a:xfrm>
            <a:off x="6781800" y="17526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30" name="Textfeld 29"/>
          <p:cNvSpPr txBox="1"/>
          <p:nvPr/>
        </p:nvSpPr>
        <p:spPr>
          <a:xfrm>
            <a:off x="7010400" y="7898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cxnSp>
        <p:nvCxnSpPr>
          <p:cNvPr id="6" name="Gerade Verbindung 5"/>
          <p:cNvCxnSpPr/>
          <p:nvPr/>
        </p:nvCxnSpPr>
        <p:spPr bwMode="auto">
          <a:xfrm flipH="1">
            <a:off x="6400800" y="19812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34"/>
          <p:cNvCxnSpPr/>
          <p:nvPr/>
        </p:nvCxnSpPr>
        <p:spPr bwMode="auto">
          <a:xfrm flipH="1">
            <a:off x="6705600" y="10668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flipH="1">
            <a:off x="6019800" y="24384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a:stCxn id="28" idx="1"/>
          </p:cNvCxnSpPr>
          <p:nvPr/>
        </p:nvCxnSpPr>
        <p:spPr bwMode="auto">
          <a:xfrm flipH="1">
            <a:off x="3505200" y="2459603"/>
            <a:ext cx="2387600" cy="1197997"/>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mit Pfeil 40"/>
          <p:cNvCxnSpPr/>
          <p:nvPr/>
        </p:nvCxnSpPr>
        <p:spPr bwMode="auto">
          <a:xfrm flipH="1">
            <a:off x="3581400" y="1981200"/>
            <a:ext cx="27432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mit Pfeil 42"/>
          <p:cNvCxnSpPr/>
          <p:nvPr/>
        </p:nvCxnSpPr>
        <p:spPr bwMode="auto">
          <a:xfrm flipH="1">
            <a:off x="3657600" y="1066800"/>
            <a:ext cx="297180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69311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Gm</a:t>
            </a:r>
            <a:r>
              <a:rPr lang="de-DE" sz="2000" dirty="0" smtClean="0"/>
              <a:t> - </a:t>
            </a:r>
            <a:r>
              <a:rPr lang="de-DE" sz="2000" dirty="0" err="1" smtClean="0"/>
              <a:t>Transkonduktanz</a:t>
            </a:r>
            <a:endParaRPr lang="de-DE" altLang="de-DE" sz="2000" dirty="0" smtClean="0"/>
          </a:p>
        </p:txBody>
      </p:sp>
      <p:sp>
        <p:nvSpPr>
          <p:cNvPr id="2051" name="Rectangle 3"/>
          <p:cNvSpPr>
            <a:spLocks noGrp="1" noChangeArrowheads="1"/>
          </p:cNvSpPr>
          <p:nvPr>
            <p:ph type="body" idx="1"/>
          </p:nvPr>
        </p:nvSpPr>
        <p:spPr>
          <a:xfrm>
            <a:off x="457200" y="692150"/>
            <a:ext cx="8229600" cy="1060450"/>
          </a:xfrm>
        </p:spPr>
        <p:txBody>
          <a:bodyPr/>
          <a:lstStyle/>
          <a:p>
            <a:pPr eaLnBrk="1" hangingPunct="1"/>
            <a:r>
              <a:rPr lang="de-DE" sz="1400" dirty="0"/>
              <a:t>Die Eingangskennlinie wird </a:t>
            </a:r>
            <a:r>
              <a:rPr lang="de-DE" sz="1400" dirty="0" smtClean="0"/>
              <a:t>im </a:t>
            </a:r>
            <a:r>
              <a:rPr lang="de-DE" sz="1400" dirty="0"/>
              <a:t>Bereich um den Arbeitspunkt </a:t>
            </a:r>
            <a:r>
              <a:rPr lang="de-DE" sz="1400" dirty="0" err="1"/>
              <a:t>linearisiert</a:t>
            </a:r>
            <a:r>
              <a:rPr lang="de-DE" sz="1400" dirty="0"/>
              <a:t> </a:t>
            </a:r>
            <a:r>
              <a:rPr lang="de-DE" sz="1400" dirty="0" smtClean="0"/>
              <a:t>-&gt; Kleinsignalmodell</a:t>
            </a:r>
          </a:p>
          <a:p>
            <a:pPr eaLnBrk="1" hangingPunct="1"/>
            <a:r>
              <a:rPr lang="de-DE" sz="1400" dirty="0" smtClean="0"/>
              <a:t>Steigung </a:t>
            </a:r>
            <a:r>
              <a:rPr lang="de-DE" sz="1400" dirty="0"/>
              <a:t>der Linie </a:t>
            </a:r>
            <a:r>
              <a:rPr lang="de-DE" sz="1400" dirty="0" err="1"/>
              <a:t>dIdsat</a:t>
            </a:r>
            <a:r>
              <a:rPr lang="de-DE" sz="1400" dirty="0"/>
              <a:t>/</a:t>
            </a:r>
            <a:r>
              <a:rPr lang="de-DE" sz="1400" dirty="0" err="1"/>
              <a:t>dVgs</a:t>
            </a:r>
            <a:r>
              <a:rPr lang="de-DE" sz="1400" dirty="0"/>
              <a:t> nennen wir die </a:t>
            </a:r>
            <a:r>
              <a:rPr lang="de-DE" sz="1400" dirty="0" err="1"/>
              <a:t>Transkonduktanz</a:t>
            </a:r>
            <a:r>
              <a:rPr lang="de-DE" sz="1400" dirty="0"/>
              <a:t> (Leitwert)</a:t>
            </a:r>
            <a:endParaRPr lang="de-DE" sz="1400" dirty="0" smtClean="0"/>
          </a:p>
          <a:p>
            <a:pPr eaLnBrk="1" hangingPunct="1"/>
            <a:r>
              <a:rPr lang="de-DE" sz="1400" dirty="0" smtClean="0"/>
              <a:t>Kleinsignalmodelle gelten nur </a:t>
            </a:r>
            <a:r>
              <a:rPr lang="de-DE" sz="1400" dirty="0"/>
              <a:t>unter bestimmten </a:t>
            </a:r>
            <a:r>
              <a:rPr lang="de-DE" sz="1400" dirty="0" smtClean="0"/>
              <a:t>Bedingungen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8</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2362200" y="44196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cxnSp>
        <p:nvCxnSpPr>
          <p:cNvPr id="7" name="Gerade Verbindung 6"/>
          <p:cNvCxnSpPr/>
          <p:nvPr/>
        </p:nvCxnSpPr>
        <p:spPr bwMode="auto">
          <a:xfrm flipH="1">
            <a:off x="3352800" y="3048000"/>
            <a:ext cx="609600" cy="914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2" name="Objekt 11"/>
          <p:cNvGraphicFramePr>
            <a:graphicFrameLocks noChangeAspect="1"/>
          </p:cNvGraphicFramePr>
          <p:nvPr>
            <p:extLst>
              <p:ext uri="{D42A27DB-BD31-4B8C-83A1-F6EECF244321}">
                <p14:modId xmlns:p14="http://schemas.microsoft.com/office/powerpoint/2010/main" val="4003912223"/>
              </p:ext>
            </p:extLst>
          </p:nvPr>
        </p:nvGraphicFramePr>
        <p:xfrm>
          <a:off x="4114800" y="3276600"/>
          <a:ext cx="1284288" cy="762000"/>
        </p:xfrm>
        <a:graphic>
          <a:graphicData uri="http://schemas.openxmlformats.org/presentationml/2006/ole">
            <mc:AlternateContent xmlns:mc="http://schemas.openxmlformats.org/markup-compatibility/2006">
              <mc:Choice xmlns:v="urn:schemas-microsoft-com:vml" Requires="v">
                <p:oleObj spid="_x0000_s229448" name="Formel" r:id="rId4" imgW="749160" imgH="444240" progId="Equation.3">
                  <p:embed/>
                </p:oleObj>
              </mc:Choice>
              <mc:Fallback>
                <p:oleObj name="Formel" r:id="rId4" imgW="749160" imgH="444240" progId="Equation.3">
                  <p:embed/>
                  <p:pic>
                    <p:nvPicPr>
                      <p:cNvPr id="0" name="Objekt 19"/>
                      <p:cNvPicPr>
                        <a:picLocks noChangeAspect="1" noChangeArrowheads="1"/>
                      </p:cNvPicPr>
                      <p:nvPr/>
                    </p:nvPicPr>
                    <p:blipFill>
                      <a:blip r:embed="rId5"/>
                      <a:srcRect/>
                      <a:stretch>
                        <a:fillRect/>
                      </a:stretch>
                    </p:blipFill>
                    <p:spPr bwMode="auto">
                      <a:xfrm>
                        <a:off x="4114800" y="3276600"/>
                        <a:ext cx="1284288" cy="762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5" name="Gerade Verbindung 24"/>
          <p:cNvCxnSpPr/>
          <p:nvPr/>
        </p:nvCxnSpPr>
        <p:spPr bwMode="auto">
          <a:xfrm rot="10800000" flipH="1">
            <a:off x="2743200" y="3962400"/>
            <a:ext cx="609600" cy="914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Line 63"/>
          <p:cNvSpPr>
            <a:spLocks noChangeShapeType="1"/>
          </p:cNvSpPr>
          <p:nvPr/>
        </p:nvSpPr>
        <p:spPr bwMode="auto">
          <a:xfrm>
            <a:off x="6553200" y="39624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 name="Ellipse 16"/>
          <p:cNvSpPr/>
          <p:nvPr/>
        </p:nvSpPr>
        <p:spPr bwMode="auto">
          <a:xfrm>
            <a:off x="7010400" y="4114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Ellipse 17"/>
          <p:cNvSpPr/>
          <p:nvPr/>
        </p:nvSpPr>
        <p:spPr bwMode="auto">
          <a:xfrm>
            <a:off x="7010400" y="4267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a:stCxn id="18" idx="4"/>
          </p:cNvCxnSpPr>
          <p:nvPr/>
        </p:nvCxnSpPr>
        <p:spPr bwMode="auto">
          <a:xfrm>
            <a:off x="7162800" y="4572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7162800" y="3962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7162800" y="3962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7162800" y="4724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Line 32"/>
          <p:cNvSpPr>
            <a:spLocks noChangeShapeType="1"/>
          </p:cNvSpPr>
          <p:nvPr/>
        </p:nvSpPr>
        <p:spPr bwMode="auto">
          <a:xfrm>
            <a:off x="6553200" y="4724400"/>
            <a:ext cx="6096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 name="Textfeld 23"/>
          <p:cNvSpPr txBox="1"/>
          <p:nvPr/>
        </p:nvSpPr>
        <p:spPr>
          <a:xfrm>
            <a:off x="6400800" y="4191000"/>
            <a:ext cx="423513" cy="276999"/>
          </a:xfrm>
          <a:prstGeom prst="rect">
            <a:avLst/>
          </a:prstGeom>
          <a:noFill/>
        </p:spPr>
        <p:txBody>
          <a:bodyPr wrap="none" rtlCol="0">
            <a:spAutoFit/>
          </a:bodyPr>
          <a:lstStyle/>
          <a:p>
            <a:r>
              <a:rPr lang="de-DE" dirty="0" err="1" smtClean="0"/>
              <a:t>vgs</a:t>
            </a:r>
            <a:endParaRPr lang="de-DE" dirty="0"/>
          </a:p>
        </p:txBody>
      </p:sp>
      <p:sp>
        <p:nvSpPr>
          <p:cNvPr id="26" name="Textfeld 25"/>
          <p:cNvSpPr txBox="1"/>
          <p:nvPr/>
        </p:nvSpPr>
        <p:spPr>
          <a:xfrm>
            <a:off x="7321236" y="3962400"/>
            <a:ext cx="1027846" cy="276999"/>
          </a:xfrm>
          <a:prstGeom prst="rect">
            <a:avLst/>
          </a:prstGeom>
          <a:noFill/>
        </p:spPr>
        <p:txBody>
          <a:bodyPr wrap="none" rtlCol="0">
            <a:spAutoFit/>
          </a:bodyPr>
          <a:lstStyle/>
          <a:p>
            <a:r>
              <a:rPr lang="de-DE" dirty="0" smtClean="0"/>
              <a:t>i = </a:t>
            </a:r>
            <a:r>
              <a:rPr lang="de-DE" dirty="0" err="1" smtClean="0"/>
              <a:t>gm</a:t>
            </a:r>
            <a:r>
              <a:rPr lang="de-DE" dirty="0" smtClean="0"/>
              <a:t> * </a:t>
            </a:r>
            <a:r>
              <a:rPr lang="de-DE" dirty="0" err="1" smtClean="0"/>
              <a:t>vgs</a:t>
            </a:r>
            <a:endParaRPr lang="de-DE" dirty="0"/>
          </a:p>
        </p:txBody>
      </p:sp>
      <p:sp>
        <p:nvSpPr>
          <p:cNvPr id="9" name="Textfeld 8"/>
          <p:cNvSpPr txBox="1"/>
          <p:nvPr/>
        </p:nvSpPr>
        <p:spPr>
          <a:xfrm>
            <a:off x="6553200" y="3962400"/>
            <a:ext cx="274435" cy="276999"/>
          </a:xfrm>
          <a:prstGeom prst="rect">
            <a:avLst/>
          </a:prstGeom>
          <a:noFill/>
        </p:spPr>
        <p:txBody>
          <a:bodyPr wrap="none" rtlCol="0">
            <a:spAutoFit/>
          </a:bodyPr>
          <a:lstStyle/>
          <a:p>
            <a:r>
              <a:rPr lang="de-DE" dirty="0" smtClean="0"/>
              <a:t>+</a:t>
            </a:r>
            <a:endParaRPr lang="de-DE" dirty="0"/>
          </a:p>
        </p:txBody>
      </p:sp>
      <p:sp>
        <p:nvSpPr>
          <p:cNvPr id="30" name="Textfeld 29"/>
          <p:cNvSpPr txBox="1"/>
          <p:nvPr/>
        </p:nvSpPr>
        <p:spPr>
          <a:xfrm>
            <a:off x="6572436" y="4419600"/>
            <a:ext cx="235962" cy="276999"/>
          </a:xfrm>
          <a:prstGeom prst="rect">
            <a:avLst/>
          </a:prstGeom>
          <a:noFill/>
        </p:spPr>
        <p:txBody>
          <a:bodyPr wrap="none" rtlCol="0">
            <a:spAutoFit/>
          </a:bodyPr>
          <a:lstStyle/>
          <a:p>
            <a:r>
              <a:rPr lang="de-DE" dirty="0" smtClean="0"/>
              <a:t>-</a:t>
            </a:r>
            <a:endParaRPr lang="de-DE" dirty="0"/>
          </a:p>
        </p:txBody>
      </p:sp>
      <p:cxnSp>
        <p:nvCxnSpPr>
          <p:cNvPr id="11" name="Gerade Verbindung mit Pfeil 10"/>
          <p:cNvCxnSpPr/>
          <p:nvPr/>
        </p:nvCxnSpPr>
        <p:spPr bwMode="auto">
          <a:xfrm flipH="1">
            <a:off x="7239000" y="3962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Line 63"/>
          <p:cNvSpPr>
            <a:spLocks noChangeShapeType="1"/>
          </p:cNvSpPr>
          <p:nvPr/>
        </p:nvSpPr>
        <p:spPr bwMode="auto">
          <a:xfrm>
            <a:off x="5943600" y="63246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 name="Ellipse 34"/>
          <p:cNvSpPr/>
          <p:nvPr/>
        </p:nvSpPr>
        <p:spPr bwMode="auto">
          <a:xfrm>
            <a:off x="7010400" y="5410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Ellipse 35"/>
          <p:cNvSpPr/>
          <p:nvPr/>
        </p:nvSpPr>
        <p:spPr bwMode="auto">
          <a:xfrm>
            <a:off x="7010400" y="5562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8" name="Gerade Verbindung 37"/>
          <p:cNvCxnSpPr>
            <a:stCxn id="36" idx="4"/>
          </p:cNvCxnSpPr>
          <p:nvPr/>
        </p:nvCxnSpPr>
        <p:spPr bwMode="auto">
          <a:xfrm>
            <a:off x="7162800" y="5867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7162800" y="5257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p:nvPr/>
        </p:nvCxnSpPr>
        <p:spPr bwMode="auto">
          <a:xfrm>
            <a:off x="7162800" y="5257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7162800" y="6019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Line 32"/>
          <p:cNvSpPr>
            <a:spLocks noChangeShapeType="1"/>
          </p:cNvSpPr>
          <p:nvPr/>
        </p:nvSpPr>
        <p:spPr bwMode="auto">
          <a:xfrm>
            <a:off x="6553200" y="6019800"/>
            <a:ext cx="6096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3" name="Textfeld 42"/>
          <p:cNvSpPr txBox="1"/>
          <p:nvPr/>
        </p:nvSpPr>
        <p:spPr>
          <a:xfrm>
            <a:off x="6400800" y="5486400"/>
            <a:ext cx="423513" cy="276999"/>
          </a:xfrm>
          <a:prstGeom prst="rect">
            <a:avLst/>
          </a:prstGeom>
          <a:noFill/>
        </p:spPr>
        <p:txBody>
          <a:bodyPr wrap="none" rtlCol="0">
            <a:spAutoFit/>
          </a:bodyPr>
          <a:lstStyle/>
          <a:p>
            <a:r>
              <a:rPr lang="de-DE" dirty="0" err="1" smtClean="0"/>
              <a:t>vgs</a:t>
            </a:r>
            <a:endParaRPr lang="de-DE" dirty="0"/>
          </a:p>
        </p:txBody>
      </p:sp>
      <p:sp>
        <p:nvSpPr>
          <p:cNvPr id="44" name="Textfeld 43"/>
          <p:cNvSpPr txBox="1"/>
          <p:nvPr/>
        </p:nvSpPr>
        <p:spPr>
          <a:xfrm>
            <a:off x="6553200" y="5791200"/>
            <a:ext cx="274435" cy="276999"/>
          </a:xfrm>
          <a:prstGeom prst="rect">
            <a:avLst/>
          </a:prstGeom>
          <a:noFill/>
        </p:spPr>
        <p:txBody>
          <a:bodyPr wrap="none" rtlCol="0">
            <a:spAutoFit/>
          </a:bodyPr>
          <a:lstStyle/>
          <a:p>
            <a:r>
              <a:rPr lang="de-DE" dirty="0" smtClean="0"/>
              <a:t>+</a:t>
            </a:r>
            <a:endParaRPr lang="de-DE" dirty="0"/>
          </a:p>
        </p:txBody>
      </p:sp>
      <p:sp>
        <p:nvSpPr>
          <p:cNvPr id="45" name="Textfeld 44"/>
          <p:cNvSpPr txBox="1"/>
          <p:nvPr/>
        </p:nvSpPr>
        <p:spPr>
          <a:xfrm>
            <a:off x="5943600" y="6096000"/>
            <a:ext cx="235962" cy="276999"/>
          </a:xfrm>
          <a:prstGeom prst="rect">
            <a:avLst/>
          </a:prstGeom>
          <a:noFill/>
        </p:spPr>
        <p:txBody>
          <a:bodyPr wrap="none" rtlCol="0">
            <a:spAutoFit/>
          </a:bodyPr>
          <a:lstStyle/>
          <a:p>
            <a:r>
              <a:rPr lang="de-DE" dirty="0" smtClean="0"/>
              <a:t>-</a:t>
            </a:r>
            <a:endParaRPr lang="de-DE" dirty="0"/>
          </a:p>
        </p:txBody>
      </p:sp>
      <p:cxnSp>
        <p:nvCxnSpPr>
          <p:cNvPr id="46" name="Gerade Verbindung mit Pfeil 45"/>
          <p:cNvCxnSpPr/>
          <p:nvPr/>
        </p:nvCxnSpPr>
        <p:spPr bwMode="auto">
          <a:xfrm rot="10800000" flipH="1">
            <a:off x="7239000" y="52578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feld 46"/>
          <p:cNvSpPr txBox="1"/>
          <p:nvPr/>
        </p:nvSpPr>
        <p:spPr>
          <a:xfrm>
            <a:off x="7315200" y="5257800"/>
            <a:ext cx="1027846" cy="276999"/>
          </a:xfrm>
          <a:prstGeom prst="rect">
            <a:avLst/>
          </a:prstGeom>
          <a:noFill/>
        </p:spPr>
        <p:txBody>
          <a:bodyPr wrap="none" rtlCol="0">
            <a:spAutoFit/>
          </a:bodyPr>
          <a:lstStyle/>
          <a:p>
            <a:r>
              <a:rPr lang="de-DE" dirty="0" smtClean="0"/>
              <a:t>i = </a:t>
            </a:r>
            <a:r>
              <a:rPr lang="de-DE" dirty="0" err="1" smtClean="0"/>
              <a:t>gm</a:t>
            </a:r>
            <a:r>
              <a:rPr lang="de-DE" dirty="0" smtClean="0"/>
              <a:t> * </a:t>
            </a:r>
            <a:r>
              <a:rPr lang="de-DE" dirty="0" err="1" smtClean="0"/>
              <a:t>vgs</a:t>
            </a:r>
            <a:endParaRPr lang="de-DE" dirty="0"/>
          </a:p>
        </p:txBody>
      </p:sp>
      <p:grpSp>
        <p:nvGrpSpPr>
          <p:cNvPr id="48" name="Group 51"/>
          <p:cNvGrpSpPr>
            <a:grpSpLocks/>
          </p:cNvGrpSpPr>
          <p:nvPr/>
        </p:nvGrpSpPr>
        <p:grpSpPr bwMode="auto">
          <a:xfrm rot="16200000">
            <a:off x="7962900" y="5829300"/>
            <a:ext cx="762000" cy="381000"/>
            <a:chOff x="1872" y="1776"/>
            <a:chExt cx="480" cy="240"/>
          </a:xfrm>
        </p:grpSpPr>
        <p:sp>
          <p:nvSpPr>
            <p:cNvPr id="49"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0"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1"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2"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3"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4"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5"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56" name="Textfeld 55"/>
          <p:cNvSpPr txBox="1"/>
          <p:nvPr/>
        </p:nvSpPr>
        <p:spPr>
          <a:xfrm>
            <a:off x="8001000" y="6019800"/>
            <a:ext cx="235962"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8305800" y="6248400"/>
            <a:ext cx="274435" cy="276999"/>
          </a:xfrm>
          <a:prstGeom prst="rect">
            <a:avLst/>
          </a:prstGeom>
          <a:noFill/>
        </p:spPr>
        <p:txBody>
          <a:bodyPr wrap="none" rtlCol="0">
            <a:spAutoFit/>
          </a:bodyPr>
          <a:lstStyle/>
          <a:p>
            <a:r>
              <a:rPr lang="de-DE" dirty="0" smtClean="0"/>
              <a:t>+</a:t>
            </a:r>
            <a:endParaRPr lang="de-DE" dirty="0"/>
          </a:p>
        </p:txBody>
      </p:sp>
      <p:cxnSp>
        <p:nvCxnSpPr>
          <p:cNvPr id="5" name="Gerade Verbindung mit Pfeil 4"/>
          <p:cNvCxnSpPr/>
          <p:nvPr/>
        </p:nvCxnSpPr>
        <p:spPr bwMode="auto">
          <a:xfrm flipV="1">
            <a:off x="8686800" y="53340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8686800" y="5638800"/>
            <a:ext cx="457200" cy="276999"/>
          </a:xfrm>
          <a:prstGeom prst="rect">
            <a:avLst/>
          </a:prstGeom>
          <a:noFill/>
        </p:spPr>
        <p:txBody>
          <a:bodyPr wrap="square" rtlCol="0">
            <a:spAutoFit/>
          </a:bodyPr>
          <a:lstStyle/>
          <a:p>
            <a:r>
              <a:rPr lang="de-DE" dirty="0" err="1" smtClean="0"/>
              <a:t>iDS</a:t>
            </a:r>
            <a:endParaRPr lang="de-DE" dirty="0"/>
          </a:p>
        </p:txBody>
      </p:sp>
      <p:cxnSp>
        <p:nvCxnSpPr>
          <p:cNvPr id="14" name="Gerade Verbindung 13"/>
          <p:cNvCxnSpPr/>
          <p:nvPr/>
        </p:nvCxnSpPr>
        <p:spPr bwMode="auto">
          <a:xfrm>
            <a:off x="3048000" y="3962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a:off x="3733800" y="39624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mit Pfeil 59"/>
          <p:cNvCxnSpPr/>
          <p:nvPr/>
        </p:nvCxnSpPr>
        <p:spPr bwMode="auto">
          <a:xfrm>
            <a:off x="3886200" y="3962400"/>
            <a:ext cx="0" cy="1752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quot;Nein&quot;-Symbol 61"/>
          <p:cNvSpPr/>
          <p:nvPr/>
        </p:nvSpPr>
        <p:spPr bwMode="auto">
          <a:xfrm>
            <a:off x="3581400" y="4876800"/>
            <a:ext cx="609600" cy="609600"/>
          </a:xfrm>
          <a:prstGeom prst="noSmoking">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968273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NMOS und PMOS Kennlinien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PMOS </a:t>
            </a:r>
            <a:r>
              <a:rPr lang="de-DE" sz="1400" dirty="0" smtClean="0"/>
              <a:t>und NMOS </a:t>
            </a:r>
            <a:r>
              <a:rPr lang="de-DE" sz="1400" dirty="0"/>
              <a:t>Kennlinien </a:t>
            </a:r>
            <a:r>
              <a:rPr lang="de-DE" sz="1400" dirty="0" smtClean="0"/>
              <a:t>sind gleich aber die </a:t>
            </a:r>
            <a:r>
              <a:rPr lang="de-DE" sz="1400" dirty="0"/>
              <a:t>Indizes bei den Spannungen und Strömen sollen vertauscht werden</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9</a:t>
            </a:fld>
            <a:endParaRPr lang="de-DE" altLang="de-DE"/>
          </a:p>
        </p:txBody>
      </p:sp>
      <p:grpSp>
        <p:nvGrpSpPr>
          <p:cNvPr id="19" name="Gruppieren 256"/>
          <p:cNvGrpSpPr>
            <a:grpSpLocks/>
          </p:cNvGrpSpPr>
          <p:nvPr/>
        </p:nvGrpSpPr>
        <p:grpSpPr bwMode="auto">
          <a:xfrm>
            <a:off x="1371600" y="1905000"/>
            <a:ext cx="533400" cy="762000"/>
            <a:chOff x="2209800" y="3200400"/>
            <a:chExt cx="533400" cy="762000"/>
          </a:xfrm>
        </p:grpSpPr>
        <p:grpSp>
          <p:nvGrpSpPr>
            <p:cNvPr id="21" name="Group 25"/>
            <p:cNvGrpSpPr>
              <a:grpSpLocks/>
            </p:cNvGrpSpPr>
            <p:nvPr/>
          </p:nvGrpSpPr>
          <p:grpSpPr bwMode="auto">
            <a:xfrm rot="5400000" flipV="1">
              <a:off x="2171700" y="3390900"/>
              <a:ext cx="762000" cy="381000"/>
              <a:chOff x="1872" y="1776"/>
              <a:chExt cx="480" cy="240"/>
            </a:xfrm>
          </p:grpSpPr>
          <p:sp>
            <p:nvSpPr>
              <p:cNvPr id="27"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8"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22"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26" name="Gerade Verbindung 259"/>
            <p:cNvCxnSpPr>
              <a:cxnSpLocks noChangeShapeType="1"/>
              <a:stCxn id="22"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35" name="Group 51"/>
          <p:cNvGrpSpPr>
            <a:grpSpLocks/>
          </p:cNvGrpSpPr>
          <p:nvPr/>
        </p:nvGrpSpPr>
        <p:grpSpPr bwMode="auto">
          <a:xfrm rot="16200000">
            <a:off x="1333500" y="4610100"/>
            <a:ext cx="762000" cy="381000"/>
            <a:chOff x="1872" y="1776"/>
            <a:chExt cx="480" cy="240"/>
          </a:xfrm>
        </p:grpSpPr>
        <p:sp>
          <p:nvSpPr>
            <p:cNvPr id="3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8"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9"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0"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1"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2"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3" name="Textfeld 2"/>
          <p:cNvSpPr txBox="1"/>
          <p:nvPr/>
        </p:nvSpPr>
        <p:spPr>
          <a:xfrm>
            <a:off x="1143000" y="1752600"/>
            <a:ext cx="274435" cy="276999"/>
          </a:xfrm>
          <a:prstGeom prst="rect">
            <a:avLst/>
          </a:prstGeom>
          <a:noFill/>
        </p:spPr>
        <p:txBody>
          <a:bodyPr wrap="none" rtlCol="0">
            <a:spAutoFit/>
          </a:bodyPr>
          <a:lstStyle/>
          <a:p>
            <a:r>
              <a:rPr lang="de-DE" dirty="0" smtClean="0"/>
              <a:t>+</a:t>
            </a:r>
            <a:endParaRPr lang="de-DE" dirty="0"/>
          </a:p>
        </p:txBody>
      </p:sp>
      <p:sp>
        <p:nvSpPr>
          <p:cNvPr id="43" name="Textfeld 42"/>
          <p:cNvSpPr txBox="1"/>
          <p:nvPr/>
        </p:nvSpPr>
        <p:spPr>
          <a:xfrm>
            <a:off x="1162236" y="2057400"/>
            <a:ext cx="235962" cy="276999"/>
          </a:xfrm>
          <a:prstGeom prst="rect">
            <a:avLst/>
          </a:prstGeom>
          <a:noFill/>
        </p:spPr>
        <p:txBody>
          <a:bodyPr wrap="none" rtlCol="0">
            <a:spAutoFit/>
          </a:bodyPr>
          <a:lstStyle/>
          <a:p>
            <a:r>
              <a:rPr lang="de-DE" dirty="0" smtClean="0"/>
              <a:t>-</a:t>
            </a:r>
            <a:endParaRPr lang="de-DE" dirty="0"/>
          </a:p>
        </p:txBody>
      </p:sp>
      <p:sp>
        <p:nvSpPr>
          <p:cNvPr id="44" name="Textfeld 43"/>
          <p:cNvSpPr txBox="1"/>
          <p:nvPr/>
        </p:nvSpPr>
        <p:spPr>
          <a:xfrm>
            <a:off x="1143000" y="4828401"/>
            <a:ext cx="274435" cy="276999"/>
          </a:xfrm>
          <a:prstGeom prst="rect">
            <a:avLst/>
          </a:prstGeom>
          <a:noFill/>
        </p:spPr>
        <p:txBody>
          <a:bodyPr wrap="none" rtlCol="0">
            <a:spAutoFit/>
          </a:bodyPr>
          <a:lstStyle/>
          <a:p>
            <a:r>
              <a:rPr lang="de-DE" dirty="0" smtClean="0"/>
              <a:t>+</a:t>
            </a:r>
            <a:endParaRPr lang="de-DE" dirty="0"/>
          </a:p>
        </p:txBody>
      </p:sp>
      <p:sp>
        <p:nvSpPr>
          <p:cNvPr id="45" name="Textfeld 44"/>
          <p:cNvSpPr txBox="1"/>
          <p:nvPr/>
        </p:nvSpPr>
        <p:spPr>
          <a:xfrm>
            <a:off x="1162236" y="5133201"/>
            <a:ext cx="235962" cy="276999"/>
          </a:xfrm>
          <a:prstGeom prst="rect">
            <a:avLst/>
          </a:prstGeom>
          <a:noFill/>
        </p:spPr>
        <p:txBody>
          <a:bodyPr wrap="none" rtlCol="0">
            <a:spAutoFit/>
          </a:bodyPr>
          <a:lstStyle/>
          <a:p>
            <a:r>
              <a:rPr lang="de-DE" dirty="0" smtClean="0"/>
              <a:t>-</a:t>
            </a:r>
            <a:endParaRPr lang="de-DE" dirty="0"/>
          </a:p>
        </p:txBody>
      </p:sp>
      <p:cxnSp>
        <p:nvCxnSpPr>
          <p:cNvPr id="9" name="Gerade Verbindung mit Pfeil 8"/>
          <p:cNvCxnSpPr/>
          <p:nvPr/>
        </p:nvCxnSpPr>
        <p:spPr bwMode="auto">
          <a:xfrm>
            <a:off x="2362852" y="19050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p:cNvCxnSpPr/>
          <p:nvPr/>
        </p:nvCxnSpPr>
        <p:spPr bwMode="auto">
          <a:xfrm>
            <a:off x="2362852" y="44196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2362852" y="2133600"/>
            <a:ext cx="227948" cy="276999"/>
          </a:xfrm>
          <a:prstGeom prst="rect">
            <a:avLst/>
          </a:prstGeom>
          <a:noFill/>
        </p:spPr>
        <p:txBody>
          <a:bodyPr wrap="none" rtlCol="0">
            <a:spAutoFit/>
          </a:bodyPr>
          <a:lstStyle/>
          <a:p>
            <a:r>
              <a:rPr lang="de-DE" dirty="0" smtClean="0"/>
              <a:t>I</a:t>
            </a:r>
            <a:endParaRPr lang="de-DE" dirty="0"/>
          </a:p>
        </p:txBody>
      </p:sp>
      <p:sp>
        <p:nvSpPr>
          <p:cNvPr id="50" name="Textfeld 49"/>
          <p:cNvSpPr txBox="1"/>
          <p:nvPr/>
        </p:nvSpPr>
        <p:spPr>
          <a:xfrm>
            <a:off x="2362852" y="4648200"/>
            <a:ext cx="227948" cy="276999"/>
          </a:xfrm>
          <a:prstGeom prst="rect">
            <a:avLst/>
          </a:prstGeom>
          <a:noFill/>
        </p:spPr>
        <p:txBody>
          <a:bodyPr wrap="none" rtlCol="0">
            <a:spAutoFit/>
          </a:bodyPr>
          <a:lstStyle/>
          <a:p>
            <a:r>
              <a:rPr lang="de-DE" dirty="0" smtClean="0"/>
              <a:t>I</a:t>
            </a:r>
            <a:endParaRPr lang="de-DE" dirty="0"/>
          </a:p>
        </p:txBody>
      </p:sp>
      <p:sp>
        <p:nvSpPr>
          <p:cNvPr id="51" name="Textfeld 50"/>
          <p:cNvSpPr txBox="1"/>
          <p:nvPr/>
        </p:nvSpPr>
        <p:spPr>
          <a:xfrm>
            <a:off x="766066" y="1905000"/>
            <a:ext cx="372218" cy="276999"/>
          </a:xfrm>
          <a:prstGeom prst="rect">
            <a:avLst/>
          </a:prstGeom>
          <a:noFill/>
        </p:spPr>
        <p:txBody>
          <a:bodyPr wrap="none" rtlCol="0">
            <a:spAutoFit/>
          </a:bodyPr>
          <a:lstStyle/>
          <a:p>
            <a:r>
              <a:rPr lang="de-DE" dirty="0" smtClean="0"/>
              <a:t>V1</a:t>
            </a:r>
            <a:endParaRPr lang="de-DE" dirty="0"/>
          </a:p>
        </p:txBody>
      </p:sp>
      <p:sp>
        <p:nvSpPr>
          <p:cNvPr id="54" name="Textfeld 53"/>
          <p:cNvSpPr txBox="1"/>
          <p:nvPr/>
        </p:nvSpPr>
        <p:spPr>
          <a:xfrm>
            <a:off x="737062" y="4953000"/>
            <a:ext cx="372218" cy="276999"/>
          </a:xfrm>
          <a:prstGeom prst="rect">
            <a:avLst/>
          </a:prstGeom>
          <a:noFill/>
        </p:spPr>
        <p:txBody>
          <a:bodyPr wrap="none" rtlCol="0">
            <a:spAutoFit/>
          </a:bodyPr>
          <a:lstStyle/>
          <a:p>
            <a:r>
              <a:rPr lang="de-DE" dirty="0" smtClean="0"/>
              <a:t>V1</a:t>
            </a:r>
            <a:endParaRPr lang="de-DE" dirty="0"/>
          </a:p>
        </p:txBody>
      </p:sp>
      <p:cxnSp>
        <p:nvCxnSpPr>
          <p:cNvPr id="15" name="Gerade Verbindung 14"/>
          <p:cNvCxnSpPr/>
          <p:nvPr/>
        </p:nvCxnSpPr>
        <p:spPr bwMode="auto">
          <a:xfrm flipV="1">
            <a:off x="1905000" y="1447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flipH="1">
            <a:off x="914400" y="1447800"/>
            <a:ext cx="1143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1905000" y="5257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H="1">
            <a:off x="914400" y="5638800"/>
            <a:ext cx="1143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feld 61"/>
          <p:cNvSpPr txBox="1"/>
          <p:nvPr/>
        </p:nvSpPr>
        <p:spPr>
          <a:xfrm>
            <a:off x="1862521" y="2133600"/>
            <a:ext cx="372218" cy="276999"/>
          </a:xfrm>
          <a:prstGeom prst="rect">
            <a:avLst/>
          </a:prstGeom>
          <a:noFill/>
        </p:spPr>
        <p:txBody>
          <a:bodyPr wrap="none" rtlCol="0">
            <a:spAutoFit/>
          </a:bodyPr>
          <a:lstStyle/>
          <a:p>
            <a:r>
              <a:rPr lang="de-DE" dirty="0" smtClean="0"/>
              <a:t>V2</a:t>
            </a:r>
            <a:endParaRPr lang="de-DE" dirty="0"/>
          </a:p>
        </p:txBody>
      </p:sp>
      <p:sp>
        <p:nvSpPr>
          <p:cNvPr id="65" name="Textfeld 64"/>
          <p:cNvSpPr txBox="1"/>
          <p:nvPr/>
        </p:nvSpPr>
        <p:spPr>
          <a:xfrm>
            <a:off x="1862521" y="4648200"/>
            <a:ext cx="372218" cy="276999"/>
          </a:xfrm>
          <a:prstGeom prst="rect">
            <a:avLst/>
          </a:prstGeom>
          <a:noFill/>
        </p:spPr>
        <p:txBody>
          <a:bodyPr wrap="none" rtlCol="0">
            <a:spAutoFit/>
          </a:bodyPr>
          <a:lstStyle/>
          <a:p>
            <a:r>
              <a:rPr lang="de-DE" dirty="0" smtClean="0"/>
              <a:t>V2</a:t>
            </a:r>
            <a:endParaRPr lang="de-DE" dirty="0"/>
          </a:p>
        </p:txBody>
      </p:sp>
      <p:sp>
        <p:nvSpPr>
          <p:cNvPr id="66" name="Textfeld 65"/>
          <p:cNvSpPr txBox="1"/>
          <p:nvPr/>
        </p:nvSpPr>
        <p:spPr>
          <a:xfrm>
            <a:off x="1885764" y="1981200"/>
            <a:ext cx="274435" cy="276999"/>
          </a:xfrm>
          <a:prstGeom prst="rect">
            <a:avLst/>
          </a:prstGeom>
          <a:noFill/>
        </p:spPr>
        <p:txBody>
          <a:bodyPr wrap="none" rtlCol="0">
            <a:spAutoFit/>
          </a:bodyPr>
          <a:lstStyle/>
          <a:p>
            <a:r>
              <a:rPr lang="de-DE" dirty="0" smtClean="0"/>
              <a:t>+</a:t>
            </a:r>
            <a:endParaRPr lang="de-DE" dirty="0"/>
          </a:p>
        </p:txBody>
      </p:sp>
      <p:sp>
        <p:nvSpPr>
          <p:cNvPr id="67" name="Textfeld 66"/>
          <p:cNvSpPr txBox="1"/>
          <p:nvPr/>
        </p:nvSpPr>
        <p:spPr>
          <a:xfrm>
            <a:off x="1905000" y="2286000"/>
            <a:ext cx="235962" cy="276999"/>
          </a:xfrm>
          <a:prstGeom prst="rect">
            <a:avLst/>
          </a:prstGeom>
          <a:noFill/>
        </p:spPr>
        <p:txBody>
          <a:bodyPr wrap="none" rtlCol="0">
            <a:spAutoFit/>
          </a:bodyPr>
          <a:lstStyle/>
          <a:p>
            <a:r>
              <a:rPr lang="de-DE" dirty="0" smtClean="0"/>
              <a:t>-</a:t>
            </a:r>
            <a:endParaRPr lang="de-DE" dirty="0"/>
          </a:p>
        </p:txBody>
      </p:sp>
      <p:sp>
        <p:nvSpPr>
          <p:cNvPr id="68" name="Textfeld 67"/>
          <p:cNvSpPr txBox="1"/>
          <p:nvPr/>
        </p:nvSpPr>
        <p:spPr>
          <a:xfrm>
            <a:off x="1885764" y="4495800"/>
            <a:ext cx="274435" cy="276999"/>
          </a:xfrm>
          <a:prstGeom prst="rect">
            <a:avLst/>
          </a:prstGeom>
          <a:noFill/>
        </p:spPr>
        <p:txBody>
          <a:bodyPr wrap="none" rtlCol="0">
            <a:spAutoFit/>
          </a:bodyPr>
          <a:lstStyle/>
          <a:p>
            <a:r>
              <a:rPr lang="de-DE" dirty="0" smtClean="0"/>
              <a:t>+</a:t>
            </a:r>
            <a:endParaRPr lang="de-DE" dirty="0"/>
          </a:p>
        </p:txBody>
      </p:sp>
      <p:sp>
        <p:nvSpPr>
          <p:cNvPr id="69" name="Textfeld 68"/>
          <p:cNvSpPr txBox="1"/>
          <p:nvPr/>
        </p:nvSpPr>
        <p:spPr>
          <a:xfrm>
            <a:off x="1905000" y="4800600"/>
            <a:ext cx="235962" cy="276999"/>
          </a:xfrm>
          <a:prstGeom prst="rect">
            <a:avLst/>
          </a:prstGeom>
          <a:noFill/>
        </p:spPr>
        <p:txBody>
          <a:bodyPr wrap="none" rtlCol="0">
            <a:spAutoFit/>
          </a:bodyPr>
          <a:lstStyle/>
          <a:p>
            <a:r>
              <a:rPr lang="de-DE" dirty="0" smtClean="0"/>
              <a:t>-</a:t>
            </a:r>
            <a:endParaRPr lang="de-DE" dirty="0"/>
          </a:p>
        </p:txBody>
      </p:sp>
      <p:cxnSp>
        <p:nvCxnSpPr>
          <p:cNvPr id="70" name="Gerade Verbindung mit Pfeil 69"/>
          <p:cNvCxnSpPr/>
          <p:nvPr/>
        </p:nvCxnSpPr>
        <p:spPr bwMode="auto">
          <a:xfrm>
            <a:off x="3886200" y="31242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886200" y="1143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3886200" y="2667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5029200" y="23622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Freihandform 75"/>
          <p:cNvSpPr/>
          <p:nvPr/>
        </p:nvSpPr>
        <p:spPr bwMode="auto">
          <a:xfrm>
            <a:off x="4343400" y="2362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Textfeld 77"/>
          <p:cNvSpPr txBox="1"/>
          <p:nvPr/>
        </p:nvSpPr>
        <p:spPr>
          <a:xfrm>
            <a:off x="7010400" y="3124200"/>
            <a:ext cx="372218" cy="276999"/>
          </a:xfrm>
          <a:prstGeom prst="rect">
            <a:avLst/>
          </a:prstGeom>
          <a:noFill/>
        </p:spPr>
        <p:txBody>
          <a:bodyPr wrap="none" rtlCol="0">
            <a:spAutoFit/>
          </a:bodyPr>
          <a:lstStyle/>
          <a:p>
            <a:r>
              <a:rPr lang="de-DE" dirty="0" smtClean="0"/>
              <a:t>V2</a:t>
            </a:r>
            <a:endParaRPr lang="de-DE" dirty="0"/>
          </a:p>
        </p:txBody>
      </p:sp>
      <p:sp>
        <p:nvSpPr>
          <p:cNvPr id="79" name="Textfeld 78"/>
          <p:cNvSpPr txBox="1"/>
          <p:nvPr/>
        </p:nvSpPr>
        <p:spPr>
          <a:xfrm>
            <a:off x="3657600" y="1295400"/>
            <a:ext cx="227948" cy="276999"/>
          </a:xfrm>
          <a:prstGeom prst="rect">
            <a:avLst/>
          </a:prstGeom>
          <a:noFill/>
        </p:spPr>
        <p:txBody>
          <a:bodyPr wrap="none" rtlCol="0">
            <a:spAutoFit/>
          </a:bodyPr>
          <a:lstStyle/>
          <a:p>
            <a:r>
              <a:rPr lang="de-DE" dirty="0" smtClean="0"/>
              <a:t>I</a:t>
            </a:r>
            <a:endParaRPr lang="de-DE" dirty="0"/>
          </a:p>
        </p:txBody>
      </p:sp>
      <p:sp>
        <p:nvSpPr>
          <p:cNvPr id="80" name="Textfeld 79"/>
          <p:cNvSpPr txBox="1"/>
          <p:nvPr/>
        </p:nvSpPr>
        <p:spPr>
          <a:xfrm>
            <a:off x="5181600" y="2057400"/>
            <a:ext cx="372218" cy="276999"/>
          </a:xfrm>
          <a:prstGeom prst="rect">
            <a:avLst/>
          </a:prstGeom>
          <a:noFill/>
        </p:spPr>
        <p:txBody>
          <a:bodyPr wrap="none" rtlCol="0">
            <a:spAutoFit/>
          </a:bodyPr>
          <a:lstStyle/>
          <a:p>
            <a:r>
              <a:rPr lang="de-DE" dirty="0" smtClean="0"/>
              <a:t>V1</a:t>
            </a:r>
            <a:endParaRPr lang="de-DE" dirty="0"/>
          </a:p>
        </p:txBody>
      </p:sp>
      <p:cxnSp>
        <p:nvCxnSpPr>
          <p:cNvPr id="81" name="Gerade Verbindung mit Pfeil 80"/>
          <p:cNvCxnSpPr/>
          <p:nvPr/>
        </p:nvCxnSpPr>
        <p:spPr bwMode="auto">
          <a:xfrm>
            <a:off x="3886200" y="56388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mit Pfeil 81"/>
          <p:cNvCxnSpPr/>
          <p:nvPr/>
        </p:nvCxnSpPr>
        <p:spPr bwMode="auto">
          <a:xfrm flipV="1">
            <a:off x="3886200" y="36576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V="1">
            <a:off x="3886200" y="51816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5029200" y="4876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Freihandform 84"/>
          <p:cNvSpPr/>
          <p:nvPr/>
        </p:nvSpPr>
        <p:spPr bwMode="auto">
          <a:xfrm>
            <a:off x="4343400" y="48768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7010400" y="5638800"/>
            <a:ext cx="372218" cy="276999"/>
          </a:xfrm>
          <a:prstGeom prst="rect">
            <a:avLst/>
          </a:prstGeom>
          <a:noFill/>
        </p:spPr>
        <p:txBody>
          <a:bodyPr wrap="none" rtlCol="0">
            <a:spAutoFit/>
          </a:bodyPr>
          <a:lstStyle/>
          <a:p>
            <a:r>
              <a:rPr lang="de-DE" dirty="0" smtClean="0"/>
              <a:t>V2</a:t>
            </a:r>
            <a:endParaRPr lang="de-DE" dirty="0"/>
          </a:p>
        </p:txBody>
      </p:sp>
      <p:sp>
        <p:nvSpPr>
          <p:cNvPr id="87" name="Textfeld 86"/>
          <p:cNvSpPr txBox="1"/>
          <p:nvPr/>
        </p:nvSpPr>
        <p:spPr>
          <a:xfrm>
            <a:off x="3657600" y="3810000"/>
            <a:ext cx="227948" cy="276999"/>
          </a:xfrm>
          <a:prstGeom prst="rect">
            <a:avLst/>
          </a:prstGeom>
          <a:noFill/>
        </p:spPr>
        <p:txBody>
          <a:bodyPr wrap="none" rtlCol="0">
            <a:spAutoFit/>
          </a:bodyPr>
          <a:lstStyle/>
          <a:p>
            <a:r>
              <a:rPr lang="de-DE" dirty="0" smtClean="0"/>
              <a:t>I</a:t>
            </a:r>
            <a:endParaRPr lang="de-DE" dirty="0"/>
          </a:p>
        </p:txBody>
      </p:sp>
      <p:sp>
        <p:nvSpPr>
          <p:cNvPr id="88" name="Textfeld 87"/>
          <p:cNvSpPr txBox="1"/>
          <p:nvPr/>
        </p:nvSpPr>
        <p:spPr>
          <a:xfrm>
            <a:off x="5181600" y="4572000"/>
            <a:ext cx="372218" cy="276999"/>
          </a:xfrm>
          <a:prstGeom prst="rect">
            <a:avLst/>
          </a:prstGeom>
          <a:noFill/>
        </p:spPr>
        <p:txBody>
          <a:bodyPr wrap="none" rtlCol="0">
            <a:spAutoFit/>
          </a:bodyPr>
          <a:lstStyle/>
          <a:p>
            <a:r>
              <a:rPr lang="de-DE" dirty="0" smtClean="0"/>
              <a:t>V1</a:t>
            </a:r>
            <a:endParaRPr lang="de-DE" dirty="0"/>
          </a:p>
        </p:txBody>
      </p:sp>
    </p:spTree>
    <p:extLst>
      <p:ext uri="{BB962C8B-B14F-4D97-AF65-F5344CB8AC3E}">
        <p14:creationId xmlns:p14="http://schemas.microsoft.com/office/powerpoint/2010/main" val="2145969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SDSSMALL2_2">
  <a:themeElements>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DSSMALL2_2">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DSSMALL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DSSMALL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DSSMALL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DSSMALL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DSSMALL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DSSMALL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DSSMALL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DSSMALL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DSSMALL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DSSMALL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DSSMALL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SDSSMALL2_2</Template>
  <TotalTime>0</TotalTime>
  <Words>1442</Words>
  <Application>Microsoft Office PowerPoint</Application>
  <PresentationFormat>Bildschirmpräsentation (4:3)</PresentationFormat>
  <Paragraphs>576</Paragraphs>
  <Slides>48</Slides>
  <Notes>45</Notes>
  <HiddenSlides>0</HiddenSlides>
  <MMClips>1</MMClips>
  <ScaleCrop>false</ScaleCrop>
  <HeadingPairs>
    <vt:vector size="6" baseType="variant">
      <vt:variant>
        <vt:lpstr>Design</vt:lpstr>
      </vt:variant>
      <vt:variant>
        <vt:i4>1</vt:i4>
      </vt:variant>
      <vt:variant>
        <vt:lpstr>Eingebettete OLE-Server</vt:lpstr>
      </vt:variant>
      <vt:variant>
        <vt:i4>2</vt:i4>
      </vt:variant>
      <vt:variant>
        <vt:lpstr>Folientitel</vt:lpstr>
      </vt:variant>
      <vt:variant>
        <vt:i4>48</vt:i4>
      </vt:variant>
    </vt:vector>
  </HeadingPairs>
  <TitlesOfParts>
    <vt:vector size="51" baseType="lpstr">
      <vt:lpstr>SDSSMALL2_2</vt:lpstr>
      <vt:lpstr>Formel</vt:lpstr>
      <vt:lpstr>Graph</vt:lpstr>
      <vt:lpstr>Vorlesung 5 (Version 28.11)</vt:lpstr>
      <vt:lpstr>Verstärkung mit FB</vt:lpstr>
      <vt:lpstr>Rout mit FB</vt:lpstr>
      <vt:lpstr>MOS Transistor</vt:lpstr>
      <vt:lpstr>Ids (Vds) Kennlinie</vt:lpstr>
      <vt:lpstr>Ids (Vds) Kennlinie</vt:lpstr>
      <vt:lpstr>Idssat (Vgs) Kennlinie</vt:lpstr>
      <vt:lpstr>Gm - Transkonduktanz</vt:lpstr>
      <vt:lpstr>NMOS und PMOS Kennlinien</vt:lpstr>
      <vt:lpstr>NMOS und PMOS</vt:lpstr>
      <vt:lpstr>NMOS und PMOS</vt:lpstr>
      <vt:lpstr>Warum brauchen wir NMOS und PMOS</vt:lpstr>
      <vt:lpstr>Warum brauchen wir NMOS und PMOS</vt:lpstr>
      <vt:lpstr>Warum brauchen wir NMOS und PMOS</vt:lpstr>
      <vt:lpstr>Genaueres MOSFET Modell (für fortgeschrittene)</vt:lpstr>
      <vt:lpstr>Subthreshold</vt:lpstr>
      <vt:lpstr>Subthreshold</vt:lpstr>
      <vt:lpstr>Subthreshold</vt:lpstr>
      <vt:lpstr>Subthreshold</vt:lpstr>
      <vt:lpstr>Subthreshold</vt:lpstr>
      <vt:lpstr>Subthreshold</vt:lpstr>
      <vt:lpstr>Subthreshold</vt:lpstr>
      <vt:lpstr>Subthreshold</vt:lpstr>
      <vt:lpstr>Subthreshold</vt:lpstr>
      <vt:lpstr>Subthreshold</vt:lpstr>
      <vt:lpstr>Subthreshold</vt:lpstr>
      <vt:lpstr>Substrateffekt</vt:lpstr>
      <vt:lpstr>Substrateffekt</vt:lpstr>
      <vt:lpstr>Substrateffekt</vt:lpstr>
      <vt:lpstr>Substrateffekt</vt:lpstr>
      <vt:lpstr>Early-Effekt (rds)</vt:lpstr>
      <vt:lpstr>Early-Effekt (rds)</vt:lpstr>
      <vt:lpstr>Early-Effekt (rds)</vt:lpstr>
      <vt:lpstr>Early-Effekt (rds)</vt:lpstr>
      <vt:lpstr>Kaskode</vt:lpstr>
      <vt:lpstr>Kapazitäten in MOSFET Struktur</vt:lpstr>
      <vt:lpstr>Gate Kapazität</vt:lpstr>
      <vt:lpstr>Gate Kapazität – schwache Inversion</vt:lpstr>
      <vt:lpstr>Gate Kapazität – starke Inversion</vt:lpstr>
      <vt:lpstr>Gate Kapazität – starke Inversion und Vds&gt;Vdssat</vt:lpstr>
      <vt:lpstr>Weitere Kapazitäten</vt:lpstr>
      <vt:lpstr>Kleinsignalmodell</vt:lpstr>
      <vt:lpstr>Tunneleffekt</vt:lpstr>
      <vt:lpstr>Tunneleffekt</vt:lpstr>
      <vt:lpstr>…</vt:lpstr>
      <vt:lpstr>Dynamische Kapazitäten</vt:lpstr>
      <vt:lpstr>Dynamische Kapazität von Raumladungszone</vt:lpstr>
      <vt:lpstr>Dynamische Kapazität von Raumladungszone</vt:lpstr>
    </vt:vector>
  </TitlesOfParts>
  <Company>University Mannheim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Ivan Peric</dc:creator>
  <cp:lastModifiedBy>ivan</cp:lastModifiedBy>
  <cp:revision>1036</cp:revision>
  <dcterms:created xsi:type="dcterms:W3CDTF">2010-08-30T10:07:17Z</dcterms:created>
  <dcterms:modified xsi:type="dcterms:W3CDTF">2014-11-28T14:42:11Z</dcterms:modified>
</cp:coreProperties>
</file>